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7"/>
  </p:notesMasterIdLst>
  <p:handoutMasterIdLst>
    <p:handoutMasterId r:id="rId158"/>
  </p:handoutMasterIdLst>
  <p:sldIdLst>
    <p:sldId id="559" r:id="rId2"/>
    <p:sldId id="557" r:id="rId3"/>
    <p:sldId id="560" r:id="rId4"/>
    <p:sldId id="669" r:id="rId5"/>
    <p:sldId id="620" r:id="rId6"/>
    <p:sldId id="621" r:id="rId7"/>
    <p:sldId id="622" r:id="rId8"/>
    <p:sldId id="623" r:id="rId9"/>
    <p:sldId id="624" r:id="rId10"/>
    <p:sldId id="562" r:id="rId11"/>
    <p:sldId id="572" r:id="rId12"/>
    <p:sldId id="634" r:id="rId13"/>
    <p:sldId id="565" r:id="rId14"/>
    <p:sldId id="566" r:id="rId15"/>
    <p:sldId id="635" r:id="rId16"/>
    <p:sldId id="636" r:id="rId17"/>
    <p:sldId id="637" r:id="rId18"/>
    <p:sldId id="570" r:id="rId19"/>
    <p:sldId id="731" r:id="rId20"/>
    <p:sldId id="571" r:id="rId21"/>
    <p:sldId id="569" r:id="rId22"/>
    <p:sldId id="667" r:id="rId23"/>
    <p:sldId id="577" r:id="rId24"/>
    <p:sldId id="579" r:id="rId25"/>
    <p:sldId id="581" r:id="rId26"/>
    <p:sldId id="715" r:id="rId27"/>
    <p:sldId id="582" r:id="rId28"/>
    <p:sldId id="677" r:id="rId29"/>
    <p:sldId id="583" r:id="rId30"/>
    <p:sldId id="584" r:id="rId31"/>
    <p:sldId id="692" r:id="rId32"/>
    <p:sldId id="678" r:id="rId33"/>
    <p:sldId id="679" r:id="rId34"/>
    <p:sldId id="680" r:id="rId35"/>
    <p:sldId id="681" r:id="rId36"/>
    <p:sldId id="693" r:id="rId37"/>
    <p:sldId id="576" r:id="rId38"/>
    <p:sldId id="633" r:id="rId39"/>
    <p:sldId id="682" r:id="rId40"/>
    <p:sldId id="606" r:id="rId41"/>
    <p:sldId id="625" r:id="rId42"/>
    <p:sldId id="626" r:id="rId43"/>
    <p:sldId id="628" r:id="rId44"/>
    <p:sldId id="629" r:id="rId45"/>
    <p:sldId id="630" r:id="rId46"/>
    <p:sldId id="631" r:id="rId47"/>
    <p:sldId id="632" r:id="rId48"/>
    <p:sldId id="663" r:id="rId49"/>
    <p:sldId id="665" r:id="rId50"/>
    <p:sldId id="668" r:id="rId51"/>
    <p:sldId id="664" r:id="rId52"/>
    <p:sldId id="603" r:id="rId53"/>
    <p:sldId id="638" r:id="rId54"/>
    <p:sldId id="640" r:id="rId55"/>
    <p:sldId id="641" r:id="rId56"/>
    <p:sldId id="600" r:id="rId57"/>
    <p:sldId id="601" r:id="rId58"/>
    <p:sldId id="602" r:id="rId59"/>
    <p:sldId id="694" r:id="rId60"/>
    <p:sldId id="593" r:id="rId61"/>
    <p:sldId id="618" r:id="rId62"/>
    <p:sldId id="617" r:id="rId63"/>
    <p:sldId id="619" r:id="rId64"/>
    <p:sldId id="659" r:id="rId65"/>
    <p:sldId id="670" r:id="rId66"/>
    <p:sldId id="578" r:id="rId67"/>
    <p:sldId id="660" r:id="rId68"/>
    <p:sldId id="666" r:id="rId69"/>
    <p:sldId id="671" r:id="rId70"/>
    <p:sldId id="674" r:id="rId71"/>
    <p:sldId id="673" r:id="rId72"/>
    <p:sldId id="675" r:id="rId73"/>
    <p:sldId id="654" r:id="rId74"/>
    <p:sldId id="676" r:id="rId75"/>
    <p:sldId id="657" r:id="rId76"/>
    <p:sldId id="656" r:id="rId77"/>
    <p:sldId id="662" r:id="rId78"/>
    <p:sldId id="661" r:id="rId79"/>
    <p:sldId id="714" r:id="rId80"/>
    <p:sldId id="652" r:id="rId81"/>
    <p:sldId id="642" r:id="rId82"/>
    <p:sldId id="643" r:id="rId83"/>
    <p:sldId id="645" r:id="rId84"/>
    <p:sldId id="644" r:id="rId85"/>
    <p:sldId id="646" r:id="rId86"/>
    <p:sldId id="648" r:id="rId87"/>
    <p:sldId id="684" r:id="rId88"/>
    <p:sldId id="649" r:id="rId89"/>
    <p:sldId id="650" r:id="rId90"/>
    <p:sldId id="697" r:id="rId91"/>
    <p:sldId id="594" r:id="rId92"/>
    <p:sldId id="596" r:id="rId93"/>
    <p:sldId id="597" r:id="rId94"/>
    <p:sldId id="598" r:id="rId95"/>
    <p:sldId id="574" r:id="rId96"/>
    <p:sldId id="653" r:id="rId97"/>
    <p:sldId id="599" r:id="rId98"/>
    <p:sldId id="585" r:id="rId99"/>
    <p:sldId id="651" r:id="rId100"/>
    <p:sldId id="592" r:id="rId101"/>
    <p:sldId id="590" r:id="rId102"/>
    <p:sldId id="616" r:id="rId103"/>
    <p:sldId id="586" r:id="rId104"/>
    <p:sldId id="587" r:id="rId105"/>
    <p:sldId id="588" r:id="rId106"/>
    <p:sldId id="589" r:id="rId107"/>
    <p:sldId id="595" r:id="rId108"/>
    <p:sldId id="695" r:id="rId109"/>
    <p:sldId id="563" r:id="rId110"/>
    <p:sldId id="696" r:id="rId111"/>
    <p:sldId id="580" r:id="rId112"/>
    <p:sldId id="564" r:id="rId113"/>
    <p:sldId id="607" r:id="rId114"/>
    <p:sldId id="608" r:id="rId115"/>
    <p:sldId id="609" r:id="rId116"/>
    <p:sldId id="610" r:id="rId117"/>
    <p:sldId id="611" r:id="rId118"/>
    <p:sldId id="612" r:id="rId119"/>
    <p:sldId id="613" r:id="rId120"/>
    <p:sldId id="706" r:id="rId121"/>
    <p:sldId id="685" r:id="rId122"/>
    <p:sldId id="686" r:id="rId123"/>
    <p:sldId id="703" r:id="rId124"/>
    <p:sldId id="701" r:id="rId125"/>
    <p:sldId id="687" r:id="rId126"/>
    <p:sldId id="689" r:id="rId127"/>
    <p:sldId id="690" r:id="rId128"/>
    <p:sldId id="691" r:id="rId129"/>
    <p:sldId id="683" r:id="rId130"/>
    <p:sldId id="713" r:id="rId131"/>
    <p:sldId id="705" r:id="rId132"/>
    <p:sldId id="709" r:id="rId133"/>
    <p:sldId id="698" r:id="rId134"/>
    <p:sldId id="699" r:id="rId135"/>
    <p:sldId id="710" r:id="rId136"/>
    <p:sldId id="704" r:id="rId137"/>
    <p:sldId id="707" r:id="rId138"/>
    <p:sldId id="711" r:id="rId139"/>
    <p:sldId id="708" r:id="rId140"/>
    <p:sldId id="712" r:id="rId141"/>
    <p:sldId id="716" r:id="rId142"/>
    <p:sldId id="718" r:id="rId143"/>
    <p:sldId id="717" r:id="rId144"/>
    <p:sldId id="732" r:id="rId145"/>
    <p:sldId id="702" r:id="rId146"/>
    <p:sldId id="719" r:id="rId147"/>
    <p:sldId id="722" r:id="rId148"/>
    <p:sldId id="721" r:id="rId149"/>
    <p:sldId id="724" r:id="rId150"/>
    <p:sldId id="725" r:id="rId151"/>
    <p:sldId id="726" r:id="rId152"/>
    <p:sldId id="727" r:id="rId153"/>
    <p:sldId id="728" r:id="rId154"/>
    <p:sldId id="729" r:id="rId155"/>
    <p:sldId id="730" r:id="rId156"/>
  </p:sldIdLst>
  <p:sldSz cx="12192000" cy="6858000"/>
  <p:notesSz cx="6858000" cy="9144000"/>
  <p:embeddedFontLst>
    <p:embeddedFont>
      <p:font typeface="Aptos Narrow" panose="020B0004020202020204" pitchFamily="34" charset="0"/>
      <p:regular r:id="rId159"/>
      <p:bold r:id="rId160"/>
      <p:italic r:id="rId161"/>
      <p:boldItalic r:id="rId162"/>
    </p:embeddedFont>
    <p:embeddedFont>
      <p:font typeface="Cambria Math" panose="02040503050406030204" pitchFamily="18" charset="0"/>
      <p:regular r:id="rId163"/>
    </p:embeddedFont>
    <p:embeddedFont>
      <p:font typeface="Esteban" panose="02000000000000000000" pitchFamily="2" charset="0"/>
      <p:regular r:id="rId164"/>
    </p:embeddedFont>
    <p:embeddedFont>
      <p:font typeface="Fira Code" pitchFamily="1" charset="0"/>
      <p:regular r:id="rId165"/>
      <p:bold r:id="rId166"/>
    </p:embeddedFont>
    <p:embeddedFont>
      <p:font typeface="Montserrat" panose="00000500000000000000" pitchFamily="2" charset="0"/>
      <p:regular r:id="rId167"/>
      <p:bold r:id="rId168"/>
      <p:italic r:id="rId169"/>
      <p:boldItalic r:id="rId170"/>
    </p:embeddedFont>
    <p:embeddedFont>
      <p:font typeface="Open Sans" pitchFamily="2" charset="0"/>
      <p:regular r:id="rId171"/>
      <p:bold r:id="rId172"/>
      <p:italic r:id="rId173"/>
      <p:boldItalic r:id="rId174"/>
    </p:embeddedFont>
    <p:embeddedFont>
      <p:font typeface="Source Sans Pro" panose="020B0503030403020204" pitchFamily="34" charset="0"/>
      <p:regular r:id="rId175"/>
      <p:bold r:id="rId176"/>
      <p:italic r:id="rId177"/>
      <p:boldItalic r:id="rId17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pretability" id="{E41A10A4-644F-4351-8914-54646019B8D5}">
          <p14:sldIdLst>
            <p14:sldId id="559"/>
            <p14:sldId id="557"/>
            <p14:sldId id="560"/>
            <p14:sldId id="669"/>
            <p14:sldId id="620"/>
            <p14:sldId id="621"/>
            <p14:sldId id="622"/>
            <p14:sldId id="623"/>
            <p14:sldId id="624"/>
            <p14:sldId id="562"/>
            <p14:sldId id="572"/>
            <p14:sldId id="634"/>
            <p14:sldId id="565"/>
            <p14:sldId id="566"/>
            <p14:sldId id="635"/>
            <p14:sldId id="636"/>
            <p14:sldId id="637"/>
            <p14:sldId id="570"/>
            <p14:sldId id="731"/>
            <p14:sldId id="571"/>
            <p14:sldId id="569"/>
            <p14:sldId id="667"/>
            <p14:sldId id="577"/>
            <p14:sldId id="579"/>
            <p14:sldId id="581"/>
            <p14:sldId id="715"/>
            <p14:sldId id="582"/>
            <p14:sldId id="677"/>
            <p14:sldId id="583"/>
            <p14:sldId id="584"/>
            <p14:sldId id="692"/>
            <p14:sldId id="678"/>
            <p14:sldId id="679"/>
            <p14:sldId id="680"/>
            <p14:sldId id="681"/>
            <p14:sldId id="693"/>
            <p14:sldId id="576"/>
            <p14:sldId id="633"/>
            <p14:sldId id="682"/>
            <p14:sldId id="606"/>
            <p14:sldId id="625"/>
            <p14:sldId id="626"/>
            <p14:sldId id="628"/>
            <p14:sldId id="629"/>
            <p14:sldId id="630"/>
            <p14:sldId id="631"/>
            <p14:sldId id="632"/>
            <p14:sldId id="663"/>
            <p14:sldId id="665"/>
            <p14:sldId id="668"/>
            <p14:sldId id="664"/>
            <p14:sldId id="603"/>
            <p14:sldId id="638"/>
            <p14:sldId id="640"/>
            <p14:sldId id="641"/>
            <p14:sldId id="600"/>
            <p14:sldId id="601"/>
            <p14:sldId id="602"/>
            <p14:sldId id="694"/>
            <p14:sldId id="593"/>
            <p14:sldId id="618"/>
            <p14:sldId id="617"/>
            <p14:sldId id="619"/>
            <p14:sldId id="659"/>
            <p14:sldId id="670"/>
            <p14:sldId id="578"/>
            <p14:sldId id="660"/>
            <p14:sldId id="666"/>
            <p14:sldId id="671"/>
            <p14:sldId id="674"/>
            <p14:sldId id="673"/>
            <p14:sldId id="675"/>
            <p14:sldId id="654"/>
            <p14:sldId id="676"/>
            <p14:sldId id="657"/>
            <p14:sldId id="656"/>
            <p14:sldId id="662"/>
            <p14:sldId id="661"/>
            <p14:sldId id="714"/>
            <p14:sldId id="652"/>
            <p14:sldId id="642"/>
            <p14:sldId id="643"/>
            <p14:sldId id="645"/>
            <p14:sldId id="644"/>
            <p14:sldId id="646"/>
            <p14:sldId id="648"/>
            <p14:sldId id="684"/>
            <p14:sldId id="649"/>
            <p14:sldId id="650"/>
            <p14:sldId id="697"/>
            <p14:sldId id="594"/>
            <p14:sldId id="596"/>
            <p14:sldId id="597"/>
            <p14:sldId id="598"/>
            <p14:sldId id="574"/>
            <p14:sldId id="653"/>
            <p14:sldId id="599"/>
            <p14:sldId id="585"/>
            <p14:sldId id="651"/>
            <p14:sldId id="592"/>
            <p14:sldId id="590"/>
            <p14:sldId id="616"/>
            <p14:sldId id="586"/>
            <p14:sldId id="587"/>
            <p14:sldId id="588"/>
            <p14:sldId id="589"/>
            <p14:sldId id="595"/>
            <p14:sldId id="695"/>
            <p14:sldId id="563"/>
            <p14:sldId id="696"/>
            <p14:sldId id="580"/>
            <p14:sldId id="564"/>
            <p14:sldId id="607"/>
            <p14:sldId id="608"/>
            <p14:sldId id="609"/>
            <p14:sldId id="610"/>
            <p14:sldId id="611"/>
            <p14:sldId id="612"/>
            <p14:sldId id="613"/>
            <p14:sldId id="706"/>
            <p14:sldId id="685"/>
            <p14:sldId id="686"/>
            <p14:sldId id="703"/>
            <p14:sldId id="701"/>
            <p14:sldId id="687"/>
            <p14:sldId id="689"/>
            <p14:sldId id="690"/>
            <p14:sldId id="691"/>
            <p14:sldId id="683"/>
            <p14:sldId id="713"/>
            <p14:sldId id="705"/>
            <p14:sldId id="709"/>
            <p14:sldId id="698"/>
            <p14:sldId id="699"/>
            <p14:sldId id="710"/>
            <p14:sldId id="704"/>
            <p14:sldId id="707"/>
            <p14:sldId id="711"/>
            <p14:sldId id="708"/>
            <p14:sldId id="712"/>
            <p14:sldId id="716"/>
            <p14:sldId id="718"/>
            <p14:sldId id="717"/>
            <p14:sldId id="732"/>
            <p14:sldId id="702"/>
            <p14:sldId id="719"/>
            <p14:sldId id="722"/>
            <p14:sldId id="721"/>
            <p14:sldId id="724"/>
            <p14:sldId id="725"/>
            <p14:sldId id="726"/>
            <p14:sldId id="727"/>
            <p14:sldId id="728"/>
            <p14:sldId id="729"/>
            <p14:sldId id="7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E93C8"/>
    <a:srgbClr val="EB3636"/>
    <a:srgbClr val="F56F4F"/>
    <a:srgbClr val="D26F23"/>
    <a:srgbClr val="44AC8D"/>
    <a:srgbClr val="4EBC9B"/>
    <a:srgbClr val="E17F35"/>
    <a:srgbClr val="E76321"/>
    <a:srgbClr val="D3E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079" autoAdjust="0"/>
  </p:normalViewPr>
  <p:slideViewPr>
    <p:cSldViewPr snapToGrid="0">
      <p:cViewPr varScale="1">
        <p:scale>
          <a:sx n="106" d="100"/>
          <a:sy n="106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.fntdata"/><Relationship Id="rId170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.fntdata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3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3.fntdata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9.fntdata"/><Relationship Id="rId172" Type="http://schemas.openxmlformats.org/officeDocument/2006/relationships/font" Target="fonts/font1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178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6.fntdata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6.fntdata"/><Relationship Id="rId16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8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E1-49E2-B329-3472892FE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76224464"/>
        <c:axId val="1876229264"/>
        <c:axId val="0"/>
      </c:bar3DChart>
      <c:catAx>
        <c:axId val="187622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9264"/>
        <c:crosses val="autoZero"/>
        <c:auto val="1"/>
        <c:lblAlgn val="ctr"/>
        <c:lblOffset val="100"/>
        <c:noMultiLvlLbl val="0"/>
      </c:catAx>
      <c:valAx>
        <c:axId val="187622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>
        <a:lumMod val="65000"/>
        <a:lumOff val="35000"/>
      </a:schemeClr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C5-4AF5-BD84-8D1F8ED478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3-45FE-A9A1-095AF1E538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4-40C7-B804-ECB23B0C21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04-40C7-B804-ECB23B0C2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4264975"/>
        <c:axId val="1304251535"/>
      </c:barChart>
      <c:catAx>
        <c:axId val="130426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Just a little</c:v>
                </c:pt>
              </c:strCache>
            </c:strRef>
          </c:tx>
          <c:spPr>
            <a:solidFill>
              <a:srgbClr val="EB363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Somewhat</c:v>
                </c:pt>
              </c:strCache>
            </c:strRef>
          </c:tx>
          <c:spPr>
            <a:solidFill>
              <a:srgbClr val="F87B6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Rather</c:v>
                </c:pt>
              </c:strCache>
            </c:strRef>
          </c:tx>
          <c:spPr>
            <a:solidFill>
              <a:srgbClr val="FFB29E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9-44D8-9B02-1D2ED441564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Extremely</c:v>
                </c:pt>
              </c:strCache>
            </c:strRef>
          </c:tx>
          <c:spPr>
            <a:solidFill>
              <a:srgbClr val="FFE5DD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59-44D8-9B02-1D2ED4415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72AE929-947F-54AF-FA86-862A7B8C5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B245DA-9F3B-66B2-BF12-EA5A3CB27D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B388-E28C-4954-A860-13DF77ADB2E7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01E7F-F2A6-49F5-67A9-7B4D2B33C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26734-4ED7-F8BD-92EF-432D455DF0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CF5E7-CA4B-40AD-BE1D-06429DE8B1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297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A9FB1-57B7-40A8-A35B-8FCF7356B355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C21E-A6F6-4C42-B0A9-7BADF486F0B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44E2-05CD-331A-638B-CB39CC39A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8248E5-FE5B-243C-0707-767FF85BF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F85A9F-E400-68B9-6884-90CFD7D04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36B7A2-138A-7FC0-7925-01EAB8CEF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023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91D08-AAC2-C818-A6AF-48B5A67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43571F-7D0A-1724-3FEB-2C5792F0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C27D83-D688-FC37-5411-5DB10AB07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2A48C5-A1A1-584F-ECAB-1EF14B30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9530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E8DE-3322-4B75-8F1E-E6A60F4B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5E27C4-2FDA-8354-1D52-CE4122BC5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9A9F50-22D9-B481-46E8-ED8453F7F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75E2D8-75FB-FA95-AC3E-F633D776D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9158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4A823-413F-BC8E-E570-735A5AF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DDBEC0-B104-784C-B767-D2F752BD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7A68CB-00CC-E2FA-9491-7E3AF6672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7F7CF5-7237-A9A9-FB59-7A99BA550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4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B149-2E6A-02FE-7E83-64732E0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BEFA9C-16B3-80EC-D244-A18CE13A7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6860-2E40-E18B-BE97-48E804596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04217-2FBD-FDDA-0DA4-0A98D6CFD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7550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189A5-A320-14E8-2AD8-65BAF1E6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556041-D6E7-3B74-DC32-ED7429B7F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5FADE3-1C3A-2BF3-1688-90A50BB81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66FBC8-77C2-ABFC-484E-9BB04A551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48983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F1A7-A51F-C693-5ED0-4B72C758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C5283E-44A1-F231-78ED-2E91CB32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B10C88-CD7E-A883-FAFC-90AA8F3C9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CB239A-C8EE-AAEE-657F-034CB0B6F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9846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E80D-7E6A-3C91-3B97-8C9091BE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169A60-5049-9A55-CB91-17D0A79E6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E66D8B-EBF5-D9A7-066D-946C7E2AA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Aligning</a:t>
            </a:r>
            <a:r>
              <a:rPr lang="fr-FR" dirty="0"/>
              <a:t>: show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exists</a:t>
            </a:r>
            <a:r>
              <a:rPr lang="fr-FR" dirty="0"/>
              <a:t> in PowerPoint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AA0435-43F8-6C20-4D75-BEBEA8D11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524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D8E4-7B85-DCDA-0C9E-2113D4CC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11A8FC-5110-45B5-D99D-D4D13A84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6F1991-DA93-0CD4-B52D-A810F556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C66792-1B7B-3DE9-CC90-20106311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531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72286-E9CA-0676-285B-FA54007B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0D0D19-BEDA-799B-1A67-D116FC6F1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4163FA-CB2E-39B1-D2B2-37588895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0884B0-BC91-F233-28A3-797A2459C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25896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F6B1-BBC6-FDEC-6111-A02F71C2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BEC207-6519-02B8-76DD-B21C53DA0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0C38E0-8436-A5E8-8AD6-70B5DD21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423A7F-B092-4233-5FC5-2533816E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0816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4001-D7CC-6C30-50FE-D2FC0C31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FB1F6-300E-DFE9-8CCF-1977C87F1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1A17E4-63AE-FEA7-41DD-3DDB4FD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00449C-0106-7703-8136-F627287B4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3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4FF01-D4ED-7546-76B0-6FC20A2F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8F7DA7-A39B-D46B-E4D9-43B22922D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CAF9A8-0A4A-FC58-0E59-F31C35AE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121A66-7895-7903-EA10-82EE15E50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48301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A92A7-2F9A-464B-686E-BEFC77A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C92BFB-F968-C1F7-AF75-D19562A84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6047F3-F51C-C5FC-F9D0-B9E55E0EC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D1CE93-5119-6CAD-E8AF-875887FC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2574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A67FA-05F6-2276-1440-AE47066F6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C06900-D6D1-37FC-970B-064AB94E3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51E9F6-6F64-67D0-B366-1D7006DD2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CB8255-11EA-DF45-9D17-9599216BC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051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5083-6D93-99AB-C7CD-D9C16F4B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68D81D-32E5-2F94-0DDD-C224E023B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2BCF27-89BC-307A-82B9-B8548B37A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C22FD-6560-1D62-9F65-71C91CBF6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094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E523-7C7E-5AE1-FE6F-6958E093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B5C73B-0796-777F-B465-B7C8D8600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8C6C0A-6BD2-9947-757D-F5FF9A3E3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full </a:t>
            </a:r>
            <a:r>
              <a:rPr lang="fr-FR" dirty="0" err="1"/>
              <a:t>fledged</a:t>
            </a:r>
            <a:r>
              <a:rPr lang="fr-FR" dirty="0"/>
              <a:t> web </a:t>
            </a:r>
            <a:r>
              <a:rPr lang="fr-FR" dirty="0" err="1"/>
              <a:t>framework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complicated</a:t>
            </a:r>
            <a:r>
              <a:rPr lang="fr-FR" dirty="0"/>
              <a:t> web applications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But </a:t>
            </a:r>
            <a:r>
              <a:rPr lang="fr-FR" dirty="0" err="1"/>
              <a:t>it’s</a:t>
            </a:r>
            <a:r>
              <a:rPr lang="fr-FR" dirty="0"/>
              <a:t> not like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studying</a:t>
            </a:r>
            <a:r>
              <a:rPr lang="fr-FR" dirty="0"/>
              <a:t> data science to </a:t>
            </a:r>
            <a:r>
              <a:rPr lang="fr-FR" dirty="0" err="1"/>
              <a:t>be</a:t>
            </a:r>
            <a:r>
              <a:rPr lang="fr-FR" dirty="0"/>
              <a:t> a web </a:t>
            </a:r>
            <a:r>
              <a:rPr lang="fr-FR" dirty="0" err="1"/>
              <a:t>developer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do.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CD325-DF2A-DA1C-1FC9-D5CACE08A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8712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07602-1112-BDBD-8D4D-F0EC7566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230FD6-5B6E-C454-3C18-AFDDFAEFC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B58A5F-FCAC-6757-5BD9-CB2AD8698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the front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user </a:t>
            </a:r>
            <a:r>
              <a:rPr lang="fr-FR" dirty="0" err="1"/>
              <a:t>sees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do or </a:t>
            </a:r>
            <a:r>
              <a:rPr lang="fr-FR" dirty="0" err="1"/>
              <a:t>modify</a:t>
            </a:r>
            <a:r>
              <a:rPr lang="fr-FR" dirty="0"/>
              <a:t> or click on. You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layout</a:t>
            </a:r>
            <a:r>
              <a:rPr lang="fr-FR" dirty="0"/>
              <a:t> of the web application, the buttons, </a:t>
            </a:r>
            <a:r>
              <a:rPr lang="fr-FR" dirty="0" err="1"/>
              <a:t>sliders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visualisations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The back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content </a:t>
            </a:r>
            <a:r>
              <a:rPr lang="fr-FR" dirty="0" err="1"/>
              <a:t>populates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in the front end.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graph, table, </a:t>
            </a:r>
            <a:r>
              <a:rPr lang="fr-FR" dirty="0" err="1"/>
              <a:t>what</a:t>
            </a:r>
            <a:r>
              <a:rPr lang="fr-FR" dirty="0"/>
              <a:t> data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slider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to, etc. etc.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64BE84-DA44-3B82-7C4C-6EE12539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4609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75FA-3DED-C369-8616-8571A629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DD27A6-53F1-2749-1CFE-7775065D1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ED3CDA-0655-1832-176D-90269DBFE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2DC38B-6755-B35A-E587-E5BB132EB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26593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1205-750B-DD39-F15D-1BD4CC772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D6C304-D4A1-4102-A4EE-F2C470EA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BD51B-6F5A-4B1E-0B21-17F4C159D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9D200-DEEE-05F8-4976-0477AE64B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108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DA8C-F2AC-C076-108B-B014F0AE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6D50D4-6F1E-61CD-65C9-1C62668FA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CEE6D1-D08E-F4DA-9428-B4516260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90FF-9365-5D7A-2F32-779F64DFC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7811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4897-6A74-957F-5101-D5C9CD34D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4372D45-2033-15FD-E1D9-5F686043D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266E46-EB7B-AB1A-F93E-992E0B2FE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95EA9-183F-3165-809F-C0050F7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3751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8D83-718F-2D81-FF65-C8671DBE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82F109A-6EA3-31E5-1E69-99A556E90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D3E65A-0136-919F-D0C4-595BDB428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C61587-9B9F-32F8-CE89-6FDF40ACF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42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2DF1-68EA-68CB-6966-6DE829177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4E23248-4722-20BC-CB90-D6AAEB55B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235133-3CD2-7726-F129-85ED1B8C7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Authority</a:t>
            </a:r>
            <a:r>
              <a:rPr lang="fr-FR" dirty="0"/>
              <a:t> figure: </a:t>
            </a:r>
            <a:r>
              <a:rPr lang="fr-FR" dirty="0" err="1"/>
              <a:t>maybe</a:t>
            </a:r>
            <a:r>
              <a:rPr lang="fr-FR" dirty="0"/>
              <a:t> not at first,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one</a:t>
            </a:r>
          </a:p>
          <a:p>
            <a:r>
              <a:rPr lang="fr-FR" dirty="0" err="1"/>
              <a:t>Also</a:t>
            </a:r>
            <a:r>
              <a:rPr lang="fr-FR" dirty="0"/>
              <a:t>, </a:t>
            </a:r>
            <a:r>
              <a:rPr lang="fr-FR" dirty="0" err="1"/>
              <a:t>told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, but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as a « </a:t>
            </a:r>
            <a:r>
              <a:rPr lang="fr-FR" dirty="0" err="1"/>
              <a:t>graduate</a:t>
            </a:r>
            <a:r>
              <a:rPr lang="fr-FR" dirty="0"/>
              <a:t> ».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more of a </a:t>
            </a:r>
            <a:r>
              <a:rPr lang="fr-FR" dirty="0" err="1"/>
              <a:t>working</a:t>
            </a:r>
            <a:r>
              <a:rPr lang="fr-FR" dirty="0"/>
              <a:t>, </a:t>
            </a:r>
            <a:r>
              <a:rPr lang="fr-FR" dirty="0" err="1"/>
              <a:t>fully</a:t>
            </a:r>
            <a:r>
              <a:rPr lang="fr-FR" dirty="0"/>
              <a:t> capable </a:t>
            </a:r>
            <a:r>
              <a:rPr lang="fr-FR" dirty="0" err="1"/>
              <a:t>professional</a:t>
            </a:r>
            <a:r>
              <a:rPr lang="fr-FR" dirty="0"/>
              <a:t>. You know how to do data science </a:t>
            </a:r>
            <a:r>
              <a:rPr lang="fr-FR" dirty="0" err="1"/>
              <a:t>already</a:t>
            </a:r>
            <a:r>
              <a:rPr lang="fr-FR" dirty="0"/>
              <a:t> (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a </a:t>
            </a:r>
            <a:r>
              <a:rPr lang="fr-FR" dirty="0" err="1"/>
              <a:t>degree</a:t>
            </a:r>
            <a:r>
              <a:rPr lang="fr-FR" dirty="0"/>
              <a:t> in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know.)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5934A-F260-5614-568F-3A9A4CA04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080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02574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6285-D5F8-D071-0226-EF7D97F79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2DC0106-7218-0732-539C-87C54F6B7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D47D75-256F-96B9-8589-E231791E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53D26D-BB08-4CD4-4BCD-4F3E04EF2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5396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D6C7F-1529-8B20-5829-5FA49423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56517D-7A83-AF7D-BA2A-0C14F6A5F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7B2317-7D17-7CB0-EBEC-B6CB08FB2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5E4DC8-53B0-28EC-CD77-B6D8AEBF7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18449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43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6D91B-A09E-E9F2-E0CC-2F6F02D01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9BAC93-2934-7080-2DF8-A96167120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442E66-E77C-4F3C-90A3-DCF35DDA9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You are not aware how reliant you are on concepts you take for granted or </a:t>
            </a:r>
            <a:r>
              <a:rPr lang="en-US" dirty="0">
                <a:solidFill>
                  <a:srgbClr val="E76321"/>
                </a:solidFill>
              </a:rPr>
              <a:t>don’t fully understand yourself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/>
              <a:t>I’m</a:t>
            </a:r>
            <a:r>
              <a:rPr lang="fr-FR" b="0" dirty="0"/>
              <a:t> </a:t>
            </a:r>
            <a:r>
              <a:rPr lang="fr-FR" b="0" dirty="0" err="1"/>
              <a:t>pretty</a:t>
            </a:r>
            <a:r>
              <a:rPr lang="fr-FR" b="0" dirty="0"/>
              <a:t> sure not a lot of </a:t>
            </a:r>
            <a:r>
              <a:rPr lang="fr-FR" b="0" dirty="0" err="1"/>
              <a:t>you</a:t>
            </a:r>
            <a:r>
              <a:rPr lang="fr-FR" b="0" dirty="0"/>
              <a:t> can </a:t>
            </a:r>
            <a:r>
              <a:rPr lang="fr-FR" b="0" dirty="0" err="1"/>
              <a:t>explain</a:t>
            </a:r>
            <a:r>
              <a:rPr lang="fr-FR" b="0" dirty="0"/>
              <a:t> </a:t>
            </a:r>
            <a:r>
              <a:rPr lang="fr-FR" b="0" dirty="0" err="1"/>
              <a:t>these</a:t>
            </a:r>
            <a:r>
              <a:rPr lang="fr-FR" b="0" dirty="0"/>
              <a:t> concepts </a:t>
            </a:r>
            <a:r>
              <a:rPr lang="fr-FR" b="0" dirty="0" err="1"/>
              <a:t>clearly</a:t>
            </a:r>
            <a:r>
              <a:rPr lang="fr-FR" b="0" dirty="0"/>
              <a:t>. Not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you</a:t>
            </a:r>
            <a:r>
              <a:rPr lang="fr-FR" b="0" dirty="0"/>
              <a:t> </a:t>
            </a:r>
            <a:r>
              <a:rPr lang="fr-FR" b="0" dirty="0" err="1"/>
              <a:t>don’t</a:t>
            </a:r>
            <a:r>
              <a:rPr lang="fr-FR" b="0" dirty="0"/>
              <a:t>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them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/>
              <a:t>I </a:t>
            </a:r>
            <a:r>
              <a:rPr lang="fr-FR" b="0" dirty="0" err="1"/>
              <a:t>got</a:t>
            </a:r>
            <a:r>
              <a:rPr lang="fr-FR" b="0" dirty="0"/>
              <a:t> </a:t>
            </a:r>
            <a:r>
              <a:rPr lang="fr-FR" b="0" dirty="0" err="1"/>
              <a:t>asked</a:t>
            </a:r>
            <a:r>
              <a:rPr lang="fr-FR" b="0" dirty="0"/>
              <a:t> in a interview once to </a:t>
            </a:r>
            <a:r>
              <a:rPr lang="fr-FR" b="0" dirty="0" err="1"/>
              <a:t>explain</a:t>
            </a:r>
            <a:r>
              <a:rPr lang="fr-FR" b="0" dirty="0"/>
              <a:t> a </a:t>
            </a:r>
            <a:r>
              <a:rPr lang="fr-FR" b="0" dirty="0" err="1"/>
              <a:t>logistic</a:t>
            </a:r>
            <a:r>
              <a:rPr lang="fr-FR" b="0" dirty="0"/>
              <a:t> </a:t>
            </a:r>
            <a:r>
              <a:rPr lang="fr-FR" b="0" dirty="0" err="1"/>
              <a:t>regression</a:t>
            </a:r>
            <a:r>
              <a:rPr lang="fr-FR" b="0" dirty="0"/>
              <a:t> in </a:t>
            </a:r>
            <a:r>
              <a:rPr lang="fr-FR" b="0" dirty="0" err="1"/>
              <a:t>layman</a:t>
            </a:r>
            <a:r>
              <a:rPr lang="fr-FR" b="0" dirty="0"/>
              <a:t> </a:t>
            </a:r>
            <a:r>
              <a:rPr lang="fr-FR" b="0" dirty="0" err="1"/>
              <a:t>terms</a:t>
            </a:r>
            <a:r>
              <a:rPr lang="fr-FR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298FB8-278B-2CE2-9572-985226F26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3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92A0-271D-E37D-274F-92B666A3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D106D0-1E83-B02F-E73C-18B002EE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3E7C1D-4A0D-0A5E-ED5C-0AC2F895A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Easier for some than others, it depends on how you are used to learn things. Some prefer to simplify complicated concepts to learn them: they will be better at this exercise.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976291-2114-5319-52F8-ABE68C78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66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7B6F-DC8D-2486-5BB0-EF72EC5ED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217BCC-FBED-6CD7-DEEA-E835880D3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BDFCD5A-2725-67E8-19CF-1BE9C70A3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[Details] The details you can change on the fly depending on who you are talking to, and if you need them to need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6833FB-4092-F0B0-9182-A19BB72FC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79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D7CF-5798-5476-889D-D1A5D57F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D5ECA0-3E6F-8DE6-1D5F-85E73D493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495F0D-6E06-417C-7138-C0653AE47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22435D-A21D-9E69-08DB-83B2BEF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255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691F6-10B2-4CEB-4B98-74B36AAD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DDFB5F-ABB8-AE33-9AB1-6F498D0FD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594228-8AA0-B1DE-CABF-3FAE21E3A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C37FE5-26FD-80A1-74BE-A11E5E8FE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625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A2C5-3333-FD12-232D-1C189309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DFC479-49AB-F69A-0DB2-1A40FAAD2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0CA114C-A756-B353-97A1-1520478C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97FCBC-CDEE-BA10-3753-7E53C8AF2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24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FB03C-8A5C-AEF6-B758-0F185F99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0198CEE-1D2B-A3D2-6EEA-2C27192DD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B0EE99-BCE9-28E6-1C64-39F3944D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E.g. do they really need to know about all the subtleties of your microsimulation model?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3E5B01-BCF8-E837-708D-32ABDE5E9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5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4A1A-7B35-46C1-2D76-E46BF5593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E5FDDE-F2AC-F514-FB88-B56A0F250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609B66-8B1C-3A9A-B8F5-91370030D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29FBBD-6EA1-4485-5B5C-4C1AD9D04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619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D4558-8E25-3219-B2B5-03351500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019A02-CC95-ADB2-E8B5-045F31DCA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E399DAD-AD44-EA83-6930-BBFA22CA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 audience is often going to be non-technical people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5FCA9-ED31-05E4-9287-831107B6D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916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88EA-7997-9AAC-598A-B3934CD5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AC25865-8C6B-0C94-9942-8B8879EEB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80ABF7-13A0-A73A-5CCB-89349B444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FAAFBB-E6C6-0726-3C19-973F688CA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701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DA99-CC36-353A-1C9D-337BC59A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C924-17F5-16D6-118E-B28BBAED7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E084E3-1E88-8023-BC6F-9820E6B01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B1FC10-2C98-ECD1-7B99-08D1AABAF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666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1D7E0-8CDA-DAF8-416B-E913FC0AB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A57107-2845-A90F-C55D-2921DAF62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72E6-14F1-D4B3-BEC5-224C27640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old</a:t>
            </a:r>
            <a:r>
              <a:rPr lang="fr-FR" dirty="0"/>
              <a:t> concept </a:t>
            </a:r>
            <a:r>
              <a:rPr lang="fr-FR" dirty="0" err="1"/>
              <a:t>from</a:t>
            </a:r>
            <a:r>
              <a:rPr lang="fr-FR" dirty="0"/>
              <a:t> 40 </a:t>
            </a:r>
            <a:r>
              <a:rPr lang="fr-FR" dirty="0" err="1"/>
              <a:t>yeas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. It </a:t>
            </a:r>
            <a:r>
              <a:rPr lang="fr-FR" dirty="0" err="1"/>
              <a:t>is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adopted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8BD3B2-94BB-1FA8-D58A-BB033B87F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088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4441-39BF-2FD0-4A2C-6B578F01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1D4B02-D130-E756-1333-A79E09200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60B145-45F1-0E88-7A52-F3455E19A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8AE7BB-DB05-E64F-35B7-3F3D7D461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24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451F2-8CD6-0702-3216-722F7B01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D75FCF-278A-066B-9A6D-8F56E8BE5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DF7C68C-DAD4-E29F-E6B4-D1C8AE7BB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off: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, y axis, </a:t>
            </a:r>
            <a:r>
              <a:rPr lang="fr-FR" dirty="0" err="1"/>
              <a:t>shortened</a:t>
            </a:r>
            <a:r>
              <a:rPr lang="fr-FR" dirty="0"/>
              <a:t> labels, </a:t>
            </a:r>
            <a:r>
              <a:rPr lang="fr-FR" dirty="0" err="1"/>
              <a:t>decimals</a:t>
            </a:r>
            <a:r>
              <a:rPr lang="fr-FR" dirty="0"/>
              <a:t>, </a:t>
            </a:r>
            <a:r>
              <a:rPr lang="fr-FR" dirty="0" err="1"/>
              <a:t>ugly</a:t>
            </a:r>
            <a:r>
              <a:rPr lang="fr-FR" dirty="0"/>
              <a:t> 3D, the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the bars, the font,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highlights to </a:t>
            </a:r>
            <a:r>
              <a:rPr lang="fr-FR" dirty="0" err="1"/>
              <a:t>attract</a:t>
            </a:r>
            <a:r>
              <a:rPr lang="fr-FR" dirty="0"/>
              <a:t> attention, active </a:t>
            </a:r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grey</a:t>
            </a:r>
            <a:r>
              <a:rPr lang="fr-FR" dirty="0"/>
              <a:t>/</a:t>
            </a:r>
            <a:r>
              <a:rPr lang="fr-FR" dirty="0" err="1"/>
              <a:t>desaturated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author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want</a:t>
            </a:r>
            <a:r>
              <a:rPr lang="fr-FR" dirty="0"/>
              <a:t> us to look at, data labels in the bars in white, </a:t>
            </a:r>
            <a:r>
              <a:rPr lang="fr-FR" dirty="0" err="1"/>
              <a:t>better</a:t>
            </a:r>
            <a:r>
              <a:rPr lang="fr-FR" dirty="0"/>
              <a:t> harmonisation of font size, </a:t>
            </a:r>
            <a:r>
              <a:rPr lang="fr-FR" dirty="0" err="1"/>
              <a:t>removed</a:t>
            </a:r>
            <a:r>
              <a:rPr lang="fr-FR" dirty="0"/>
              <a:t> </a:t>
            </a:r>
            <a:r>
              <a:rPr lang="fr-FR" dirty="0" err="1"/>
              <a:t>tick</a:t>
            </a:r>
            <a:r>
              <a:rPr lang="fr-FR" dirty="0"/>
              <a:t> marks</a:t>
            </a:r>
          </a:p>
          <a:p>
            <a:endParaRPr lang="fr-FR" dirty="0"/>
          </a:p>
          <a:p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of: </a:t>
            </a:r>
            <a:r>
              <a:rPr lang="fr-FR" dirty="0" err="1"/>
              <a:t>lower</a:t>
            </a:r>
            <a:r>
              <a:rPr lang="fr-FR" dirty="0"/>
              <a:t> border, the percentages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B759CD-C4DE-143B-8D8A-3C0F70439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22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AF3AE-99D7-D4AB-8DE5-C3E8AAAB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ABB561-B894-08E6-8D57-365D61996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4A709D-1AED-D807-4DF9-BE474A386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7C1F9C-758F-5F9E-F81C-CD2039C73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741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FA878-B7A7-BD91-8105-9FB95E63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D31182-2100-2CDF-39A1-370756C1B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2FA67BE-C979-A23F-C40C-AAD38A98E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AC10F8-2D10-037B-A45C-792B99120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808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E897-CF8F-5CE2-5961-635F6B8B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75BFCD-CD06-F02D-378F-629A3B0B7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0EE1-54D7-E17B-0BB8-C376A7CDA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0F1EA-514C-AF73-F3DA-0AEB67C4D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46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0472-07FB-EA3E-46EA-752CEE80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69B4419-022F-4999-FD80-823C29D23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A1213D-9254-03D5-B87A-F3F26031A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316D8-2A5D-FEC5-D71B-B8812572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7B3D-2227-436B-7454-623A51340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D6D964-D50A-79DE-872E-C11A1FFE4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0D2D1E-A73E-4E1F-DB5B-2434C7B3D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52FE75-3BE7-F869-6B0E-F93DE4713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09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D56F-08CD-9393-A5D9-AE151006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E9B4A5-0016-D5A0-9EAA-BFD007D70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ADC4307-F8A9-F8AD-D441-CA131AD2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5DD9E3-4135-8169-A7A7-3035F3178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23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B4176-74DB-A55F-88E4-105C9ED0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D25F37-EA84-8FA9-F090-D1AAE9A27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57DF5F-CBDD-02D5-D37C-8B3211A8E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5B985A-16AD-1494-99DF-220C3DC05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133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CF2E9-2627-45FC-F59D-C8CBAA40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CAAE05-9256-3F9D-FE23-853D430F0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BBA7F0-048B-059F-CC63-26F0C38BD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FC723-BBB8-DFF5-F9BF-9B70C7B3C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959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3DFC-3757-61B8-1662-C562CA70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649F7E-3FAF-38EB-8A44-E9D4FFE69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949D19-0254-9344-1D19-EC83BDE4F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92D20C-7732-E576-4EED-A6684FE6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102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85D31-FFB7-B5A6-5520-3013718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2038F4-47C2-3D69-27F5-41570D125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F72057-0D0F-06FA-ED6B-B21E3EE05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63FDBE-7DF7-AB63-88F1-F6FD9E5B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66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3A6F8-0309-E90F-E753-895CB5C4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6946E4-4A9C-8A35-1974-082BEB216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94E9AF4-E534-15E1-CFAA-20B07A9A4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91B54E-D4FF-325A-7CD8-31801430A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24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CEA3-BB67-4FA8-6D18-B6442380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0E0CD7-DD58-5C7D-A022-3668FFAC5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40B085-0D0D-2E3A-FBAC-641C733F6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AA6A48-FB77-B50E-8332-4BB517160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017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D4FF-1FF2-0490-FF9A-C2C0FCDF0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A568CC9-A464-FD8F-88A0-CE79CA0EA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9D0403-2640-D023-CEDB-360332EF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2044FA-4F3E-731D-4029-BFA6CDCA9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12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8B7E-71FA-24C3-5F99-8E7C0D7D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F87555-E8D9-11BF-AD28-19A10AF74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035B9E-C622-5063-D3A5-CE72E51A3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7A8F-7CAB-2A14-FD93-5979F9501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188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DA555-4292-5DC3-A062-DF70F3A2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89D702-5A68-D119-CCA8-EBC39FC99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6DE1CE-344D-ECBF-07AC-4C60A5673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1CA82-E4C6-ECFF-D823-F45F9CC54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506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0F83-B3DB-39FE-08CA-E068DE50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56B355-43CD-B725-8C18-36D23D469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A2DFF0-8198-F0A8-AD8B-11E63269E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DDAC09-E014-EEDD-4310-5F5870826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433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D684-54C1-7DDF-AF63-DFD17294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F2B9CD-F33A-D67C-80DC-C4761D252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FFC648-E054-6AF9-0CFF-A099FC5A9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1A1AEC-A5D6-8B68-894A-E07739EF5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3177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9FE8-04C2-6F01-9417-57095292E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C4DF3C-D214-6D14-5D9A-EC7D2263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DDCC3B-C77C-9827-E4C2-CEC560C1F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F47969-D3AC-8150-2990-816CA45FD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588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7B181-30DF-894D-491A-8BE45A1E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9085E8-1498-7BB4-D78A-00E8BD27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FA28C2-C92D-DACD-B80E-BEFF61248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A3A573-78D8-FC18-0BE7-BF05267F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432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8147-5E84-8C3E-7748-344C4BB3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8638FE-D6B3-ECBA-08BE-4FB23C91C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E9E225-F34C-3636-7BE2-9EE707AB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367B53-11E9-61AC-19CB-256FCCDFE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504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7851-F491-BFBD-94DC-05829157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DE66EA-1336-2AE7-D5C9-2935D6561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95D99F-2655-A26A-187E-2837E4290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FA157-6165-732D-8483-AEAE6F5F1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99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DBD43-9583-9F81-0023-9C7F4F927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D81E99-2FB2-F8B5-8AB4-376E26F90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9B2FD6-B54F-0329-CDB0-CFD23339F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15E5AF-BD39-9F33-E529-E1C535023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9652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FF64-5253-5C65-40A9-2ABC24E69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A942EC-4C9D-5651-B89B-D587C3A1A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F6CCE-E984-E3D8-CD44-3B75341B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8BC021-0525-D6D7-D4AF-100321405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50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8CDD-AC7A-8713-1F13-6D061CA50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62EE3F-B691-956E-94F0-2EE06045D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F53A0EA-E117-E472-5AC5-51AAC808B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09847-8E0A-5E67-1684-88AEA6E56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163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B0FD-5E8D-87F4-48F4-03954070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A42A4A-49CC-95D3-BE49-65635E24F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78CD4-5923-601C-984C-EB226F5E0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1FEF30-A5E6-6A59-A4F2-DA7986F44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2525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775E-1BA0-3CC7-92B7-D915FD3F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49095-E094-2D2B-84BF-F1DDD9B6B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89E830-F1D6-C571-28C8-EB20DBD50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7FFFC9-7960-3EC8-F9B9-71DEE0811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6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1C57-02A4-C432-C433-2686A8E1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DFB6C-3A8C-33A5-DF02-1F1783E35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50661F-F173-00CC-9AA9-18BAD8B1F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C28A47-2467-CDCC-22F7-397720B42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6272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00B58-3165-3E2F-12FE-6C26E48E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AF1835-3428-7AF0-9D2A-06CDD1427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CD83A3-103F-959D-C245-B4E11313A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F630CF-D119-8B96-CC82-75AEBAB3C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08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8BA82-FAB1-4C7E-B34E-D8A1906A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FDE5525-8E5E-CC82-0E69-EDA146F2A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AC9A02-7BF3-0B69-567A-5290049B2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E04BE1-F4BD-35C9-6BEF-C00A058B3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5361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9F1-8E38-AC23-AF96-153B8E43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9576B2-FF8D-E43A-B162-22A865443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93B65D-CEA9-91D4-4297-8BD73944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CDE5C-564D-99F7-8780-857047D4B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225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80CF-4FBC-A9BD-138C-A1FA761F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9D1DC4-4DA4-3126-213B-8CA7FA7A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9EEE9E-B917-6ED7-3E22-5A4FB031A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F257DA-89DA-E49D-B3CA-DCF523DD1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4788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6812A-C3C9-36CE-03EF-A574BF7E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EABBC1-6934-6B79-856D-99E06C287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84EDAB-AFF4-B017-A50F-2B6242A41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6E17DB-3994-4A3A-CB21-AB4E8535E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497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3B20-E57A-31FB-1C93-D0E12199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513CFB-7B23-A251-F6DB-2D32991D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764FDC-75FF-DC10-E016-67F58CCBE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Gtsummary</a:t>
            </a:r>
            <a:r>
              <a:rPr lang="fr-FR" dirty="0"/>
              <a:t> outputs: latex tables, html, </a:t>
            </a:r>
            <a:r>
              <a:rPr lang="fr-FR" dirty="0" err="1"/>
              <a:t>pdf</a:t>
            </a:r>
            <a:r>
              <a:rPr lang="fr-FR" dirty="0"/>
              <a:t>, Word…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ED2267-3033-38D1-7D81-856FEF62D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9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875D-8EF5-A295-BD25-471591EA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21C345F-0D2B-34CE-C8AC-E858C7BF7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64655D-43F0-4C2A-6DC4-D606EFE14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B2B5EE-44FF-FF7D-DA17-79D7C1A03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980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1FE5E-FC9E-1CED-83D7-CB88D9D5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45B01B-4C74-7757-9363-B72C75B1F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3B30783-9FB5-479D-941A-6687B6812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772CCA-7117-BC67-A925-01706A4D5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034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9C48-66D0-A5D4-338A-CE34E0D7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87ABAE7-4F59-E3E3-2AFB-0F283875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49AFA2-222A-E72C-A0E6-AA5E7634D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EE9013-6122-B67B-D32A-7B9A89B3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0133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01B8-2FD8-7C31-7B92-390ED1A74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C4E09E-FD04-2B92-4483-E6A4767B2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0D3030-9019-B2B6-0B5E-9B63C954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CF4C1C-0E3C-8948-E7F0-0843EC447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3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02C6-0E90-38D3-972C-CBF55582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1E7D21-2A6F-9D98-DC22-6C988C782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605EBE-C45C-F1DD-A576-587A358D0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DCE778-AA0F-5903-9EA6-052B4D558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16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791B-09E6-C158-5C67-337350A9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1FE2F-9980-B242-A793-954346B7C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0572C9-CF7F-1204-A797-64EBA04D4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91E107-6924-9806-AF97-16226DDBE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930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EFD-50BC-70C2-781F-97610010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0FDAB2-7883-661D-CF63-EC676F40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7BAD53-ACD2-BF02-0F08-8D46E839F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aesthetics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how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(or « translate ») </a:t>
            </a:r>
            <a:r>
              <a:rPr lang="fr-FR" dirty="0" err="1"/>
              <a:t>your</a:t>
            </a:r>
            <a:r>
              <a:rPr lang="fr-FR" dirty="0"/>
              <a:t> data to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FBCDA2-C16B-2B6A-2168-2215C828E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6903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1C593-00E3-A438-3828-6F89801F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D60C26-75AD-A3F7-968E-2E75F9CDB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56281B-1DBD-335F-57E1-480189687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DA36F0-E66D-E13B-CA25-D65D77126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926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D16-3EDF-8246-7A0B-D7A485C2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BC5379-1FC1-5828-3D73-975F80786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E7C46E-8E5C-B95E-0B39-DBF74538D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71490F-493B-64C8-BD98-A9A5CEE97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0462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2EDC-228B-3699-EDE9-03FAF638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EC1309-647F-4FC7-2D51-547AF1267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C54DF3-00AB-C076-B05B-00C22054F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Your</a:t>
            </a:r>
            <a:r>
              <a:rPr lang="fr-FR" dirty="0"/>
              <a:t> graph </a:t>
            </a:r>
            <a:r>
              <a:rPr lang="fr-FR" dirty="0" err="1"/>
              <a:t>doesn’t</a:t>
            </a:r>
            <a:r>
              <a:rPr lang="fr-FR" dirty="0"/>
              <a:t> end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</a:t>
            </a:r>
            <a:r>
              <a:rPr lang="fr-FR" dirty="0" err="1"/>
              <a:t>aesthetic</a:t>
            </a:r>
            <a:r>
              <a:rPr lang="fr-FR" dirty="0"/>
              <a:t> and a </a:t>
            </a:r>
            <a:r>
              <a:rPr lang="fr-FR" dirty="0" err="1"/>
              <a:t>geom</a:t>
            </a:r>
            <a:r>
              <a:rPr lang="fr-FR" dirty="0"/>
              <a:t>. Play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theme</a:t>
            </a:r>
            <a:r>
              <a:rPr lang="fr-FR" dirty="0"/>
              <a:t>, check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erase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ink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losing</a:t>
            </a:r>
            <a:r>
              <a:rPr lang="fr-FR" dirty="0"/>
              <a:t> </a:t>
            </a:r>
            <a:r>
              <a:rPr lang="fr-FR" dirty="0" err="1"/>
              <a:t>interpretability</a:t>
            </a:r>
            <a:r>
              <a:rPr lang="fr-FR" dirty="0"/>
              <a:t>,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graph interactive, </a:t>
            </a:r>
            <a:r>
              <a:rPr lang="fr-FR" dirty="0" err="1"/>
              <a:t>add</a:t>
            </a:r>
            <a:r>
              <a:rPr lang="fr-FR" dirty="0"/>
              <a:t> annotations,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hand…</a:t>
            </a:r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memorable</a:t>
            </a:r>
            <a:r>
              <a:rPr lang="fr-FR" dirty="0"/>
              <a:t> graphs are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look like the default </a:t>
            </a:r>
            <a:r>
              <a:rPr lang="fr-FR" dirty="0" err="1"/>
              <a:t>template</a:t>
            </a:r>
            <a:r>
              <a:rPr lang="fr-FR" dirty="0"/>
              <a:t> of </a:t>
            </a:r>
            <a:r>
              <a:rPr lang="fr-FR" dirty="0" err="1"/>
              <a:t>ggplot</a:t>
            </a:r>
            <a:r>
              <a:rPr lang="fr-FR" dirty="0"/>
              <a:t> and Excel (and the best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good graphs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to </a:t>
            </a:r>
            <a:r>
              <a:rPr lang="fr-FR" dirty="0" err="1"/>
              <a:t>reuse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people’s</a:t>
            </a:r>
            <a:r>
              <a:rPr lang="fr-FR" dirty="0"/>
              <a:t> </a:t>
            </a:r>
            <a:r>
              <a:rPr lang="fr-FR" dirty="0" err="1"/>
              <a:t>ideas</a:t>
            </a:r>
            <a:r>
              <a:rPr lang="fr-FR" dirty="0"/>
              <a:t> (: 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E3973-A337-1529-E8A2-F4B1FB264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756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3538-3C3B-2059-3C2A-0E53AC67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B7AD50D-03A3-D99B-699E-6F9718E81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347E58-966C-891C-2CCA-CC947E493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9672BB-24D8-ECB3-290F-3274F02B6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34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7290-4B92-C1C0-9102-345E5C2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F52E0DE-F908-37EB-02FD-5785B2C10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834A-1628-BCFC-6979-B80CC69D1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75536E-9980-9164-61C7-2E936891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1064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E42F8-00BE-B6AE-9683-5CBA9A9F2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C964D0-22F8-1CDD-7E74-2EF4EF7C6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046E06-3E03-450F-CD55-A8A143952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DA491D-1D05-5F87-FE60-42A543ADF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2547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BAB8-B01C-FD97-50CD-356F4A19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8AE742-26F5-FC6E-4E88-A0C2D9345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049EAF-A342-D584-F229-6548B6177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3BBD2-A3FF-6EC9-FE47-12F25CC71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5531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D9200-941B-191D-BF16-C22A6585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FEF92C-135E-9DC0-88A4-1E28000BE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B89554-9A15-F822-F800-44D01A3D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73E946-E12D-FC3B-8350-B5B7A813D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5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DD24-0D47-5B06-4B65-EB1112F1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EF1AF1-3FD3-439D-9288-8E7BEA037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6D9373-14A2-77E7-F55C-9B8A5DCFB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B0ACFF-854B-FDDA-3F80-75B8AE108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271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FA88-3F8C-E8C5-662E-DA978D94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96AB49-7135-88DC-E2E7-AA44D6A89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FC7279-1FA8-516B-F47F-D9C85FBF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1D37E9-5CD5-0D77-38C0-0975B6F42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2209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1922-BD09-B568-0D20-0160A81E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5CB61B-2699-70E9-8F8A-8D804CA64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543057-5DEC-59D7-F054-49CFDA132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ED478F-4106-1F9D-0DB8-D2E75386E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113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4C61-D505-D173-4ADB-778B1125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99B900-A30A-09A1-6A35-E3BB4508F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B12927-DADC-1BDD-1AC9-722585498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EF0D2A-E05D-9D3E-859D-A43E490C1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9527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87B7-6D42-69A4-8FFC-08262534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8DBD165-3DB1-A1FE-0B39-3895D7C80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4DA5D0-D9DE-4751-CC07-840C1E97C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D8A2A1-BAA7-F361-7B94-5E548F2FA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6282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4E5B-71EB-7615-74E2-A194B473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17BF92-CB9A-CD22-0E4F-E4B6D1C3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321835-B33F-B288-F749-B0B7D75EB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965788-4B39-3B2F-46F5-244B9D428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6619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B3758-AA8D-C71F-C3C4-BE59998E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924B6F-CA6F-8226-6E0C-5B4F788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65EA3B-F995-BB1B-1BD1-BEDA31D8A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F10606-B188-29B7-6086-F94188DB1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7005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9EEC-89A7-2FFB-42CD-8527B050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D99DF2-DA34-7A58-F422-48ED6D755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662587-4E55-C0DD-F834-DECA34CB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05540B-D9EB-72C3-03A5-EEB83B896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1633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A3FA-FB8C-454B-0F1E-E950E7A3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933393-0C22-5CD5-2AFC-05340963E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E1161B-8179-AD89-DDF9-F7BB9F07A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916717-9130-EBFC-AE42-D1BD68B5C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604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E7FA-A13E-DA74-7247-5A10321F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A02858-E788-EEDE-8788-2141CF07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1D216E-B0C0-0504-7CC2-1C138EE5B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852A3-FE9C-019B-2401-9F4BB55CD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982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6BED-BD44-3D82-5603-82BC3DDAD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3513-78A7-444B-8807-931230F1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66259E-5A76-F9F1-5F23-C99FF39EB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solution can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to change the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white to black.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overlap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colours</a:t>
            </a:r>
            <a:r>
              <a:rPr lang="fr-FR" dirty="0"/>
              <a:t>, check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contrast</a:t>
            </a:r>
            <a:r>
              <a:rPr lang="fr-FR" dirty="0"/>
              <a:t> checker.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02ABF-ED3D-128F-1A0B-F5D5E360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28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68F31-C3CC-3BB0-9C10-B997F689D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E8BE03-DD06-68ED-E373-63D021B56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B8786B-7E0B-6A45-4523-950EC2FA9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995631-AB15-7A9A-126E-4E09B704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250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265E-7710-F38C-F60D-DA4DEB9E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162155C-3A8A-5207-1E7B-0B2BA1673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810705-32B1-8BD2-8F21-9D2B81DD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Klimt, </a:t>
            </a:r>
            <a:r>
              <a:rPr lang="fr-FR" b="0" i="0" dirty="0"/>
              <a:t>Portrait of </a:t>
            </a:r>
            <a:r>
              <a:rPr lang="fr-FR" b="0" i="0" dirty="0" err="1"/>
              <a:t>Adele</a:t>
            </a:r>
            <a:r>
              <a:rPr lang="fr-FR" b="0" i="0" dirty="0"/>
              <a:t> Bloch-Bauer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BF9C1C-7722-EA6C-2C0E-9884B49F5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954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60F7-5591-F402-392C-1B59A478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0E847E-765B-1B9D-3465-37DAAB8F9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19C413-D52A-671B-C013-1F0BE87AA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68B50D-57BC-CE2C-4B2B-88DAD82A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5622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16FF2-18A9-2238-F95E-117331C4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89539F-8CC9-BAB3-A641-8E0C50C35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F10EB6-D35B-252D-6BDE-C6F331AF2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949B6F-069A-2510-14DB-C8C8AE3C9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3801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692-BC5A-7BC1-15E8-AB629124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B63EB6C-3928-82FC-4108-1E39DE470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91EACC-D1A0-F103-175C-703B10BE5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84141-E323-8AD3-CE19-02BACA43C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3619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A49E-E2EE-3560-362C-7172AAD3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62883D-C583-51AB-73D7-405E48F3C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4B5179-ABD6-D407-781E-858D0A58F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5EE9D-23AC-DBE0-00FE-85A91CFB6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024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423BC-FD17-2E19-D510-D790EF82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669A44-A2B0-DC98-DA72-8192F9A1C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BF8B9F-AE72-6AAC-B545-4F8CF98C4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D731A4-C9B4-366A-7736-7B3682676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7647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48BB-D95F-41B0-AAEF-DAE254F3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EDBAA30-3C5D-F245-85DD-CC736A0D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5E70E5-F277-2A67-9750-A486F0374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D109BE-42B3-982E-0941-BA2C2817B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82236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F88F-9D79-8871-4286-08AF72EC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146054-4D87-531C-2103-159411AFB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1D117-4CD7-98A6-9306-B1783B2F9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6FA198-8594-E746-F602-DD7473053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5591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4757-D970-991E-2CE8-845E9297C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CF99ED-3783-4FDD-F886-202A57D2B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186A0DE-CCFB-DDC2-473C-B73FB1A85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000A2A-41F6-7995-26CF-E09252985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540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8D37-C15D-8931-1136-B1023B77F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0EBF92-D850-8C9B-89D2-81079E0B3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069437-5992-FCBF-120E-AD8D6BE3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B3C38D-B41F-DA8D-877E-813D69C3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80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2B2D-F992-54B4-5D6D-2FA8270D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0626AE-C64E-63FD-7873-2D8B4977C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16C3B0-110C-C5C6-4030-C029B20D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AB6B1C-A8CF-ACBE-3074-3CFDF10CB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80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DD03-4F58-F5F2-0B2C-F91F94151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CEEE949-69D9-9B0C-0A57-238272A5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4AC15-E3D5-E05F-DC7D-DCBC4F3EE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433D91-80CD-C58D-9A5E-216866E4F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4976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A133-DD75-8D71-5B0A-F7AA2B47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7B751-41AD-1EE8-1448-7B20A706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E26498-CAD9-7738-7EF3-F4D7BAE0E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2D0019-B8EE-79B7-581D-8A626022B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427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F4FF-40A6-26D3-04AE-31138D37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D42E55-C87F-25E2-17EC-5069524DF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A8DBD2-E5FC-87B2-51D4-65E5610D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Disadvantage</a:t>
            </a:r>
            <a:r>
              <a:rPr lang="fr-FR" dirty="0"/>
              <a:t>: </a:t>
            </a:r>
            <a:r>
              <a:rPr lang="fr-FR" dirty="0" err="1"/>
              <a:t>you</a:t>
            </a:r>
            <a:r>
              <a:rPr lang="fr-FR" dirty="0"/>
              <a:t> lose of the </a:t>
            </a:r>
            <a:r>
              <a:rPr lang="fr-FR" dirty="0" err="1"/>
              <a:t>absolute</a:t>
            </a:r>
            <a:r>
              <a:rPr lang="fr-FR" dirty="0"/>
              <a:t> values of 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150B43-827E-04E8-0961-145D57ABA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210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DF9C-E637-1F9B-154F-57C99A006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5CEF4A-B021-2782-FD57-E32444111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E4C373E-C5E0-72A5-C88D-46AD67642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visualising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continuous</a:t>
            </a:r>
            <a:r>
              <a:rPr lang="fr-FR" dirty="0"/>
              <a:t> variables </a:t>
            </a:r>
            <a:r>
              <a:rPr lang="fr-FR" dirty="0" err="1"/>
              <a:t>with</a:t>
            </a:r>
            <a:r>
              <a:rPr lang="fr-FR" dirty="0"/>
              <a:t> millions of data points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messy</a:t>
            </a:r>
            <a:r>
              <a:rPr lang="fr-FR" dirty="0"/>
              <a:t>. And </a:t>
            </a:r>
            <a:r>
              <a:rPr lang="fr-FR" dirty="0" err="1"/>
              <a:t>here</a:t>
            </a:r>
            <a:r>
              <a:rPr lang="fr-FR" dirty="0"/>
              <a:t>, 2 millions data points </a:t>
            </a:r>
            <a:r>
              <a:rPr lang="fr-FR" dirty="0" err="1"/>
              <a:t>is</a:t>
            </a:r>
            <a:r>
              <a:rPr lang="fr-FR" dirty="0"/>
              <a:t> far </a:t>
            </a:r>
            <a:r>
              <a:rPr lang="fr-FR" dirty="0" err="1"/>
              <a:t>from</a:t>
            </a:r>
            <a:r>
              <a:rPr lang="fr-FR" dirty="0"/>
              <a:t> big data </a:t>
            </a:r>
            <a:r>
              <a:rPr lang="fr-FR" dirty="0" err="1"/>
              <a:t>territory</a:t>
            </a:r>
            <a:r>
              <a:rPr lang="fr-FR" dirty="0"/>
              <a:t>. 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lot of noise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hard.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1D0F26-4495-BDD8-71C1-3BA5014AB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7460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901E-BD35-A122-F96F-32728E05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14F299-C1DC-3B3F-C264-5890C0806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237740-87C8-9EBD-DF56-1E1EE8E1C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5DA984-8890-61B2-EDB5-855D98F25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37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6743-E71A-3118-73BE-80CCA36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E3485-7C63-C3E8-05FF-FB5C5B23D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E710B1-6C44-EB0F-3A46-2E52E670A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135C2-70C6-3262-0960-6F7D222C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616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9FD4-64FF-F1B5-1CE2-B49583D7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CF01CD-812A-F23B-5391-8E9464390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5C2CD21-266B-5695-1DD3-CF3E87A95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BF2911-3C34-9140-82EE-35169DA6F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482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2B3C-A221-CF23-63F5-F7040BB9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4F023E-636B-2150-7551-C66D51801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482997-06FF-8ECC-26CC-6D17DE9F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8E203B-C544-090A-F79F-10EF70792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871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C305-DB9E-24AA-B5EE-AC8EA66D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4458B7-FF23-17D6-E257-A82AE9E07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C097AA-F623-3C6A-F03B-1562A3B2F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F6284F-EDE6-C5F8-ADBF-8ECBEB12E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780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9B49-E512-5B30-6998-4DEDB09A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850A31A-1723-906E-30A7-A15B31B45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3A89D4-3872-C68D-CE4C-B869875AD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2EDA52-F94A-EBD3-EC83-CC4BE116A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952B-B65F-C181-B0B8-7CEC9E857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C74B-DA1B-D684-A6CD-55B00D26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23A0-1F5F-B72B-1FE1-7F3C3363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82A-B46D-4B79-92A5-28C8080B41FE}" type="datetime1">
              <a:rPr lang="fr-FR" smtClean="0"/>
              <a:t>08/09/2025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6F03-7A98-C65F-E301-7BF3A72D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CF9A-27D7-05E0-4FD9-37C33CE7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6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6E32-9D65-D97E-4C57-E265E5E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11A06-79BE-F6A7-0083-0F206172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B93E-5EA4-D603-50A7-2E47CAD0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F475-B24D-4175-8849-C8856A647410}" type="datetime1">
              <a:rPr lang="fr-FR" smtClean="0"/>
              <a:t>08/09/2025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A609-23E6-F718-FDE5-D21086C5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DEA1-00DF-2F5A-D3A8-A1904192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27A69-9A0A-723B-FE08-1B9F9898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7BF40-24B7-6F2D-067F-775E10E08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7F21-329B-B302-3B11-E4D76B1A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7733-C85A-4513-8CE1-757613D9C817}" type="datetime1">
              <a:rPr lang="fr-FR" smtClean="0"/>
              <a:t>08/09/2025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DD71-765A-3A0D-7027-669C887A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615C-B388-ACCB-16A6-21DA628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5886-FDCC-9D15-832C-813F4069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4012-84AE-1C09-D3E4-2115D6E3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F442-DC35-5813-C201-E3AF6D39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BEF4-C239-40F7-A999-90E5F43AC809}" type="datetime1">
              <a:rPr lang="fr-FR" smtClean="0"/>
              <a:t>08/09/2025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B420-196F-2A07-BEDD-F62021EF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721C-0C61-AD6A-98D9-3221F04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6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C9B6-C6BE-9B72-98CD-1FE21C3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4A11-D011-02D2-A433-BB72E93A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F74A-EB63-6785-7DC3-3105E470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720-C544-4D9C-B752-65B437F6FA29}" type="datetime1">
              <a:rPr lang="fr-FR" smtClean="0"/>
              <a:t>08/09/2025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CAA-749E-7354-8BEA-13E800D9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61417-3D92-D23F-A4C8-ADA0649B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2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46A-57E9-A7A6-BA12-E6FBD812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9646-18CD-8D96-BAAF-66101229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FD94D-8BCA-82F3-E615-FF1CC453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CDF3-136C-A9C6-BD68-02851B2E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EFCA-6D73-4B91-BB47-3D3E4F3A3BA5}" type="datetime1">
              <a:rPr lang="fr-FR" smtClean="0"/>
              <a:t>08/09/2025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A2DF-F005-F47E-81C0-576D5E5F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3931-AF49-D4A8-C724-C75F49B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4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4DF-0048-D44C-1607-1A4454F1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D27-B700-EC75-8CC0-1F71E956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D83B-03DA-1BB9-8E55-7A93EC6B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BF21F-231A-4EE0-BCDA-1E284B5E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2828-0CEC-40E8-E76A-6B55B49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18F6B-95B1-1D5F-8602-2E87F308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8261-CBCB-4C81-8677-71DA5E0876BA}" type="datetime1">
              <a:rPr lang="fr-FR" smtClean="0"/>
              <a:t>08/09/2025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2C63B-92D9-DD71-C490-AE680216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FAB43-3CEA-C521-9730-077A4111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61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D900-124D-D7B8-85B8-82CABB25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7DFC5-4557-6154-0737-7D2CC5B6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5D92-0BE7-49F3-97C9-3AC2AECE7A6C}" type="datetime1">
              <a:rPr lang="fr-FR" smtClean="0"/>
              <a:t>08/09/2025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55C8C-0C96-3F9C-0305-FD1CD841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522AB-0729-9AEB-21E1-4282FE9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8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61412-A3B2-C765-244E-8D1AC82D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A49C-CBC3-4071-B85B-42BB4379BAE5}" type="datetime1">
              <a:rPr lang="fr-FR" smtClean="0"/>
              <a:t>08/09/2025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FABBA-7530-6420-4076-CF24DC2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3DC6-FB12-883A-9926-C102F6D7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E173-BE04-7773-F08A-A6ACD282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8002-047E-B5E9-1463-DCB62179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681FC-348A-CDE7-8331-75A6DCAE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7CEE7-2B2B-82F7-8CF1-0071F7D1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849D-8DCB-4F4B-8C29-F0E7887BF74A}" type="datetime1">
              <a:rPr lang="fr-FR" smtClean="0"/>
              <a:t>08/09/2025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70F16-136B-5B8B-D4C1-BF8CE861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4C0FD-9376-44D2-FCD2-BEF8C2A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4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A666-A503-80D8-1071-324AFEA8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FA630-9B02-D5B7-4B05-A6251770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27550-3FF7-4F56-2A40-B8FF10BD1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9A36A-06F0-66E4-B12C-6F2C5C54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EBC0A-DD03-4A68-85FC-F1BB2CFD030E}" type="datetime1">
              <a:rPr lang="fr-FR" smtClean="0"/>
              <a:t>08/09/2025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30BF-1CE3-36AA-7A77-23E7C5E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2599-03C7-4850-E5CA-DD6C4528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6CBED-8205-0C8D-EB36-23ADA19B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9D53-93DF-92DE-B449-0B3ED4D9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2B9F4-B18B-BB03-D130-D79EEA30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8F25F-AECB-48AA-97FE-E7C5EA77181F}" type="datetime1">
              <a:rPr lang="fr-FR" smtClean="0"/>
              <a:t>08/09/2025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9988-7D9F-3886-98AB-3D1EBF310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FBBE-CF43-190C-CD27-96A5A24B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scayl.org/" TargetMode="Externa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hyperlink" Target="https://shiny.posit.co/r/gallery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nz-stefan.shinyapps.io/commute-explorer-2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rstudio.github.io/bslib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nxstats/awesome-shiny-extensions" TargetMode="External"/><Relationship Id="rId5" Type="http://schemas.openxmlformats.org/officeDocument/2006/relationships/hyperlink" Target="https://shiny.posit.co/r/gallery/" TargetMode="External"/><Relationship Id="rId10" Type="http://schemas.openxmlformats.org/officeDocument/2006/relationships/image" Target="../media/image120.png"/><Relationship Id="rId4" Type="http://schemas.openxmlformats.org/officeDocument/2006/relationships/hyperlink" Target="https://mastering-shiny.org/" TargetMode="External"/><Relationship Id="rId9" Type="http://schemas.openxmlformats.org/officeDocument/2006/relationships/image" Target="../media/image1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hyperlink" Target="https://shiny.posit.co/r/layouts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hyperlink" Target="https://shiny.posit.co/r/components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lex.drwhy.a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mwr.org/" TargetMode="Externa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ema.drwhy.ai/preface.html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2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aje/article-abstract/159/7/702/71883?redirectedFrom=fullte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1.1015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5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22.png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clauswilke.com/dataviz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scronias/ds.reporting/tree/main/R" TargetMode="External"/><Relationship Id="rId4" Type="http://schemas.openxmlformats.org/officeDocument/2006/relationships/hyperlink" Target="https://ycphs.github.io/openxlsx/index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-graph-gallery.com/" TargetMode="External"/><Relationship Id="rId5" Type="http://schemas.openxmlformats.org/officeDocument/2006/relationships/hyperlink" Target="https://plotly.com/r/" TargetMode="External"/><Relationship Id="rId4" Type="http://schemas.openxmlformats.org/officeDocument/2006/relationships/hyperlink" Target="https://ggplot2-book.org/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clauswilke.com/dataviz/directory-of-visualizations.html" TargetMode="External"/><Relationship Id="rId4" Type="http://schemas.openxmlformats.org/officeDocument/2006/relationships/hyperlink" Target="https://r-graph-gallery.com/" TargetMode="External"/><Relationship Id="rId9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chart" Target="../charts/char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1.pn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aim.org/resources/contrastchecker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plotly-fundamentals/" TargetMode="Externa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3d-scatter-plots/" TargetMode="Externa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FDED-78CC-6EE2-C8DF-49CFC060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F1E1-C0DC-3222-A2AB-A640B0B5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F7DB0"/>
                </a:solidFill>
              </a:rPr>
              <a:t>III. Interpretation, communication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5D917FD-5BFC-5646-B79E-1ED6EF86AA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4E93637-7C50-D527-899A-B8193E065C4D}"/>
              </a:ext>
            </a:extLst>
          </p:cNvPr>
          <p:cNvSpPr txBox="1"/>
          <p:nvPr/>
        </p:nvSpPr>
        <p:spPr>
          <a:xfrm>
            <a:off x="6096000" y="5573494"/>
            <a:ext cx="2685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Esteban" panose="02000000000000000000" pitchFamily="2" charset="0"/>
              </a:rPr>
              <a:t>POV: your black box model saying hi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C5CC65F-475E-A9DC-B884-B5D50493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</a:t>
            </a:fld>
            <a:endParaRPr lang="fr-FR"/>
          </a:p>
        </p:txBody>
      </p:sp>
      <p:pic>
        <p:nvPicPr>
          <p:cNvPr id="8" name="Image 7" descr="Une image contenant peinture, art, dessin, Art moderne&#10;&#10;Description générée automatiquement">
            <a:extLst>
              <a:ext uri="{FF2B5EF4-FFF2-40B4-BE49-F238E27FC236}">
                <a16:creationId xmlns:a16="http://schemas.microsoft.com/office/drawing/2014/main" id="{BE2D0058-C3AA-06C2-BA74-87A9F79D8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67" y="3810260"/>
            <a:ext cx="1984992" cy="24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0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201B-8773-7913-31DE-E948B82A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FE463D7-6130-89F4-69C0-A7143A9425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909A0C-30F2-C4F8-AD18-C7F873FF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rgbClr val="E76321"/>
                </a:solidFill>
              </a:rPr>
              <a:t>most difficult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of the job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8D9068-A755-420B-2586-A31353C4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526CD51-AE8E-A283-8557-0780AC47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Data science is actually a </a:t>
            </a:r>
            <a:r>
              <a:rPr lang="en-US" dirty="0">
                <a:solidFill>
                  <a:srgbClr val="0E93C8"/>
                </a:solidFill>
              </a:rPr>
              <a:t>pretty chill </a:t>
            </a:r>
            <a:r>
              <a:rPr lang="en-US" dirty="0"/>
              <a:t>job (most of the time)</a:t>
            </a:r>
          </a:p>
          <a:p>
            <a:pPr lvl="1"/>
            <a:r>
              <a:rPr lang="en-US" dirty="0"/>
              <a:t>Coding is relaxing</a:t>
            </a:r>
          </a:p>
          <a:p>
            <a:pPr lvl="1"/>
            <a:r>
              <a:rPr lang="en-US" dirty="0"/>
              <a:t>It is not always client facing</a:t>
            </a:r>
          </a:p>
          <a:p>
            <a:pPr lvl="1"/>
            <a:r>
              <a:rPr lang="en-US" dirty="0"/>
              <a:t>It is quite solitary</a:t>
            </a:r>
          </a:p>
          <a:p>
            <a:r>
              <a:rPr lang="en-US" dirty="0"/>
              <a:t>Then comes the part when you must </a:t>
            </a:r>
            <a:r>
              <a:rPr lang="en-US" dirty="0">
                <a:solidFill>
                  <a:srgbClr val="E76321"/>
                </a:solidFill>
              </a:rPr>
              <a:t>communicate your results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/>
              <a:t>to someone who needs to take on action based on your findings</a:t>
            </a:r>
          </a:p>
          <a:p>
            <a:pPr lvl="1"/>
            <a:r>
              <a:rPr lang="en-US" dirty="0"/>
              <a:t>This is the </a:t>
            </a:r>
            <a:r>
              <a:rPr lang="en-US" dirty="0">
                <a:solidFill>
                  <a:srgbClr val="E76321"/>
                </a:solidFill>
              </a:rPr>
              <a:t>most difficult</a:t>
            </a:r>
            <a:r>
              <a:rPr lang="en-US" dirty="0"/>
              <a:t> because you deal with human beings who are (also) prone to bias and to misinterpret what you say</a:t>
            </a:r>
          </a:p>
          <a:p>
            <a:pPr lvl="1"/>
            <a:r>
              <a:rPr lang="en-US" dirty="0"/>
              <a:t>This is also the </a:t>
            </a:r>
            <a:r>
              <a:rPr lang="en-US" dirty="0">
                <a:solidFill>
                  <a:srgbClr val="E76321"/>
                </a:solidFill>
              </a:rPr>
              <a:t>most critical </a:t>
            </a:r>
            <a:r>
              <a:rPr lang="en-US" dirty="0"/>
              <a:t>part of your work, because you can be the most talented Data Scientist, </a:t>
            </a:r>
            <a:r>
              <a:rPr lang="en-US" dirty="0">
                <a:solidFill>
                  <a:srgbClr val="E76321"/>
                </a:solidFill>
              </a:rPr>
              <a:t>your work is useless if nobody understands what you do</a:t>
            </a:r>
          </a:p>
        </p:txBody>
      </p:sp>
      <p:pic>
        <p:nvPicPr>
          <p:cNvPr id="7" name="Image 6" descr="Hamac vide suspendu entre deux palmiers sur la plage">
            <a:extLst>
              <a:ext uri="{FF2B5EF4-FFF2-40B4-BE49-F238E27FC236}">
                <a16:creationId xmlns:a16="http://schemas.microsoft.com/office/drawing/2014/main" id="{AC3331D9-BDA9-CB41-5AC5-DD0046E4C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73" y="2187910"/>
            <a:ext cx="1631422" cy="11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82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63CC7-42B8-E42A-A4BE-1ABD3855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6749288-B395-18DD-5B92-5F842C8E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008EED-453D-C519-FA66-B3F0C523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big kinds of image files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12E9A-DBF4-F07A-DB7B-6BD372AF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100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57F2FB-00FC-CA1C-7244-A703A2073108}"/>
              </a:ext>
            </a:extLst>
          </p:cNvPr>
          <p:cNvGrpSpPr/>
          <p:nvPr/>
        </p:nvGrpSpPr>
        <p:grpSpPr>
          <a:xfrm>
            <a:off x="2238375" y="1614487"/>
            <a:ext cx="7991475" cy="4519613"/>
            <a:chOff x="2047875" y="1595437"/>
            <a:chExt cx="7991475" cy="4519613"/>
          </a:xfrm>
        </p:grpSpPr>
        <p:pic>
          <p:nvPicPr>
            <p:cNvPr id="7" name="Image 6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02077FE8-A879-4158-2204-15349980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309" y="1595437"/>
              <a:ext cx="7870891" cy="4519613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0D23CD8-CE2A-C647-9EA2-1E7762D4CB9C}"/>
                </a:ext>
              </a:extLst>
            </p:cNvPr>
            <p:cNvSpPr/>
            <p:nvPr/>
          </p:nvSpPr>
          <p:spPr>
            <a:xfrm>
              <a:off x="2047875" y="345757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1731E-478F-F7EE-E2A7-A08909698368}"/>
                </a:ext>
              </a:extLst>
            </p:cNvPr>
            <p:cNvSpPr/>
            <p:nvPr/>
          </p:nvSpPr>
          <p:spPr>
            <a:xfrm>
              <a:off x="9010650" y="343852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1042A4-A92A-8156-D151-69A8782ED329}"/>
              </a:ext>
            </a:extLst>
          </p:cNvPr>
          <p:cNvSpPr txBox="1">
            <a:spLocks/>
          </p:cNvSpPr>
          <p:nvPr/>
        </p:nvSpPr>
        <p:spPr>
          <a:xfrm>
            <a:off x="35261" y="2907109"/>
            <a:ext cx="2481601" cy="258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Good for pictures or digital painting.</a:t>
            </a:r>
          </a:p>
          <a:p>
            <a:pPr marL="0" indent="0">
              <a:buNone/>
            </a:pPr>
            <a:r>
              <a:rPr lang="en-US" dirty="0"/>
              <a:t>Bad for graphs. Avoid.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952679A-19C6-7E5F-2E05-E0672BF86C6E}"/>
              </a:ext>
            </a:extLst>
          </p:cNvPr>
          <p:cNvSpPr txBox="1">
            <a:spLocks/>
          </p:cNvSpPr>
          <p:nvPr/>
        </p:nvSpPr>
        <p:spPr>
          <a:xfrm>
            <a:off x="10229850" y="3001962"/>
            <a:ext cx="1926888" cy="184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graphic design, graphs, document</a:t>
            </a:r>
          </a:p>
        </p:txBody>
      </p:sp>
    </p:spTree>
    <p:extLst>
      <p:ext uri="{BB962C8B-B14F-4D97-AF65-F5344CB8AC3E}">
        <p14:creationId xmlns:p14="http://schemas.microsoft.com/office/powerpoint/2010/main" val="25173728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E965-15A6-3CF1-3E0D-A23C1D53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5F3274-20C3-A36F-975A-D78B346D30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4A49DF-8095-3378-0964-124EA5CE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EF373E-272F-1925-54FE-67C59CE7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8752712-8CD3-EDDB-B922-056C03C514BC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already familiar with pictures (files ending in .jpg, .</a:t>
            </a:r>
            <a:r>
              <a:rPr lang="en-US" dirty="0" err="1"/>
              <a:t>png</a:t>
            </a:r>
            <a:r>
              <a:rPr lang="en-US" dirty="0"/>
              <a:t>, etc.)</a:t>
            </a:r>
          </a:p>
          <a:p>
            <a:r>
              <a:rPr lang="en-US" dirty="0"/>
              <a:t>An image has a resolution (a number of pixels)</a:t>
            </a:r>
          </a:p>
          <a:p>
            <a:endParaRPr lang="en-US" dirty="0"/>
          </a:p>
        </p:txBody>
      </p:sp>
      <p:pic>
        <p:nvPicPr>
          <p:cNvPr id="10" name="Picture 9" descr="A graph of a number of months&#10;&#10;Description automatically generated">
            <a:extLst>
              <a:ext uri="{FF2B5EF4-FFF2-40B4-BE49-F238E27FC236}">
                <a16:creationId xmlns:a16="http://schemas.microsoft.com/office/drawing/2014/main" id="{DAB71FFE-1F97-E52A-AB79-EB532A4E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00" y="4827587"/>
            <a:ext cx="3015000" cy="181133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F04EFAE-01E4-7C70-6E28-2DA0F406D239}"/>
              </a:ext>
            </a:extLst>
          </p:cNvPr>
          <p:cNvSpPr txBox="1">
            <a:spLocks/>
          </p:cNvSpPr>
          <p:nvPr/>
        </p:nvSpPr>
        <p:spPr>
          <a:xfrm>
            <a:off x="7178687" y="2876550"/>
            <a:ext cx="4343401" cy="1951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your image is low-res and you increase its size, it will look blurry</a:t>
            </a:r>
          </a:p>
          <a:p>
            <a:r>
              <a:rPr lang="en-US" dirty="0"/>
              <a:t>Ugly to look at</a:t>
            </a:r>
          </a:p>
          <a:p>
            <a:endParaRPr lang="en-US" dirty="0"/>
          </a:p>
        </p:txBody>
      </p:sp>
      <p:pic>
        <p:nvPicPr>
          <p:cNvPr id="11" name="Picture 10" descr="A graph of a number of months&#10;&#10;Description automatically generated">
            <a:extLst>
              <a:ext uri="{FF2B5EF4-FFF2-40B4-BE49-F238E27FC236}">
                <a16:creationId xmlns:a16="http://schemas.microsoft.com/office/drawing/2014/main" id="{C4DE86BA-A4F2-0778-CECF-3DDDAE14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2" y="2795587"/>
            <a:ext cx="6397298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8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39F98-8017-A0D3-E090-28B1D773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6E12B1E-9C92-A0E9-D0E2-FF90561D33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E9C6C4-8384-09F3-FA75-2CC699EE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you </a:t>
            </a:r>
            <a:r>
              <a:rPr lang="en-US" dirty="0">
                <a:solidFill>
                  <a:srgbClr val="0E93C8"/>
                </a:solidFill>
              </a:rPr>
              <a:t>upscale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tables/graphs?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DA1B32-665C-69BD-0204-6BFB678D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2A0072E-D69B-34F6-869A-C2FF8863DFF5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Upscaling means increasing the resolution (using AI, or other tools) </a:t>
            </a:r>
          </a:p>
          <a:p>
            <a:endParaRPr lang="en-US" dirty="0"/>
          </a:p>
        </p:txBody>
      </p:sp>
      <p:pic>
        <p:nvPicPr>
          <p:cNvPr id="7" name="Image 6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5A1B9FE-A554-2A3A-571B-06B1064EA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2" y="2331492"/>
            <a:ext cx="7058099" cy="420742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30066EA-879F-7F82-1128-FBFE368980D7}"/>
              </a:ext>
            </a:extLst>
          </p:cNvPr>
          <p:cNvSpPr txBox="1">
            <a:spLocks/>
          </p:cNvSpPr>
          <p:nvPr/>
        </p:nvSpPr>
        <p:spPr>
          <a:xfrm>
            <a:off x="8036930" y="2616994"/>
            <a:ext cx="4155070" cy="373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Avoid. It’s great for pictures, but upscaled texts looks uncanny.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Software: </a:t>
            </a:r>
            <a:r>
              <a:rPr lang="en-US" dirty="0">
                <a:hlinkClick r:id="rId5"/>
              </a:rPr>
              <a:t>Upscayl</a:t>
            </a:r>
            <a:r>
              <a:rPr lang="en-US" dirty="0"/>
              <a:t> (free, open source)</a:t>
            </a:r>
          </a:p>
        </p:txBody>
      </p:sp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DA11B75-85D7-AFF7-A585-D6098D7DB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0" t="92039" r="42579" b="1095"/>
          <a:stretch/>
        </p:blipFill>
        <p:spPr>
          <a:xfrm>
            <a:off x="8610600" y="4062413"/>
            <a:ext cx="1123415" cy="6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663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EAF4-62CB-AE30-45E4-1B261EC1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6C756E-FF47-461B-763E-6E2915D4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7EC05F-1D9C-2732-272A-B41B5015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34AD00-A7B0-709E-7AF2-E3604A3C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4F1D41B-5B7C-5C19-1860-EED380CC658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problem;</a:t>
            </a:r>
            <a:r>
              <a:rPr lang="en-US" dirty="0"/>
              <a:t> these can be as big as you wish and still  look clean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F8E19B-3B1D-2D3F-AD41-3CE45A6A4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3567034"/>
            <a:ext cx="4994335" cy="30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0057-15C6-333C-1E3D-DC83CBCB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277D05-6AF1-C86B-38F0-3EC59CAD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C3524A-478D-7AB3-44D9-0BC7DE67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4B4258-E1A6-4A66-C690-FE7A4E9F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10A1066-8926-ECC5-2492-86F29AAE99A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6586DBA-055B-2EAF-9C2F-8F94E5F54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866776"/>
            <a:ext cx="9486611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41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E537-AF65-579D-9B5A-45B98C5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2A1A48-15B1-131E-1E4F-6CBCC01606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80B68A-C8D9-126E-40C5-7304871A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EE01973-59CB-1E7F-E418-5816E97C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A10055D-3462-C3AA-13A0-7E47B6A24D3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D54FCB-BCAC-65E6-9840-420B3BB30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503461" y="-7595673"/>
            <a:ext cx="22867277" cy="137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54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E6D92-8E6E-7D0B-3C1D-22B66285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BB6C0C-37AD-DF62-DA5E-5AE1CF600F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CAE25E-AFBF-A088-0FD6-5517AE4E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you should use vectors for graphs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3ACD276-68F0-F10F-DFA9-EB3C6EAD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70EF636-1836-DA4A-A889-B3767407911A}"/>
              </a:ext>
            </a:extLst>
          </p:cNvPr>
          <p:cNvSpPr txBox="1">
            <a:spLocks/>
          </p:cNvSpPr>
          <p:nvPr/>
        </p:nvSpPr>
        <p:spPr>
          <a:xfrm>
            <a:off x="838200" y="1827213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don’t have to worry about resolution</a:t>
            </a:r>
          </a:p>
          <a:p>
            <a:pPr lvl="1"/>
            <a:r>
              <a:rPr lang="en-US" dirty="0"/>
              <a:t>You can export the graph as an image in any resolution you want</a:t>
            </a:r>
          </a:p>
          <a:p>
            <a:r>
              <a:rPr lang="en-US" dirty="0">
                <a:solidFill>
                  <a:srgbClr val="0E93C8"/>
                </a:solidFill>
              </a:rPr>
              <a:t>Aligning</a:t>
            </a:r>
            <a:r>
              <a:rPr lang="en-US" dirty="0"/>
              <a:t> elements is easy</a:t>
            </a:r>
          </a:p>
          <a:p>
            <a:r>
              <a:rPr lang="en-US" dirty="0">
                <a:solidFill>
                  <a:srgbClr val="0E93C8"/>
                </a:solidFill>
              </a:rPr>
              <a:t>Changing</a:t>
            </a:r>
            <a:r>
              <a:rPr lang="en-US" dirty="0"/>
              <a:t> </a:t>
            </a:r>
            <a:r>
              <a:rPr lang="en-US" dirty="0" err="1">
                <a:solidFill>
                  <a:srgbClr val="0E93C8"/>
                </a:solidFill>
              </a:rPr>
              <a:t>colours</a:t>
            </a:r>
            <a:r>
              <a:rPr lang="en-US" dirty="0"/>
              <a:t>, line types, opacity, or other characteristics of geometrical objects is easy</a:t>
            </a:r>
          </a:p>
          <a:p>
            <a:r>
              <a:rPr lang="en-US" dirty="0"/>
              <a:t>You can </a:t>
            </a:r>
            <a:r>
              <a:rPr lang="en-US" dirty="0">
                <a:solidFill>
                  <a:srgbClr val="0E93C8"/>
                </a:solidFill>
              </a:rPr>
              <a:t>group</a:t>
            </a:r>
            <a:r>
              <a:rPr lang="en-US" dirty="0"/>
              <a:t> elements and layers for batch modifications/alignment</a:t>
            </a:r>
          </a:p>
          <a:p>
            <a:r>
              <a:rPr lang="en-US" dirty="0"/>
              <a:t>Your graph will still look </a:t>
            </a:r>
            <a:r>
              <a:rPr lang="en-US" dirty="0">
                <a:solidFill>
                  <a:srgbClr val="0E93C8"/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rgbClr val="0E93C8"/>
                </a:solidFill>
              </a:rPr>
              <a:t>professional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at a fraction of the time it would have taken you in Photoshop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>
                <a:solidFill>
                  <a:srgbClr val="E76321"/>
                </a:solidFill>
              </a:rPr>
              <a:t>However</a:t>
            </a:r>
            <a:r>
              <a:rPr lang="en-US" dirty="0"/>
              <a:t>, don’t export huge scatter plots (with millions of point) in </a:t>
            </a:r>
            <a:r>
              <a:rPr lang="en-US" dirty="0" err="1"/>
              <a:t>svg</a:t>
            </a:r>
            <a:endParaRPr lang="en-US" dirty="0"/>
          </a:p>
          <a:p>
            <a:pPr lvl="1"/>
            <a:r>
              <a:rPr lang="en-US" dirty="0"/>
              <a:t>This will be very slow, and your editing software may crash when opening it</a:t>
            </a:r>
          </a:p>
        </p:txBody>
      </p:sp>
    </p:spTree>
    <p:extLst>
      <p:ext uri="{BB962C8B-B14F-4D97-AF65-F5344CB8AC3E}">
        <p14:creationId xmlns:p14="http://schemas.microsoft.com/office/powerpoint/2010/main" val="25201309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D6AF2-8362-1927-466E-48F0BB7D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F0E59A-0746-5887-D210-855FD6C920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432E4B-42A9-C84F-507F-8B70DFC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software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7E9F67-8DFD-8A70-E64B-477D695E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81BE84-AE57-FAA5-306C-99CF79E9362C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raster:</a:t>
            </a:r>
          </a:p>
          <a:p>
            <a:pPr lvl="1"/>
            <a:r>
              <a:rPr lang="en-US" dirty="0"/>
              <a:t>Adobe Photoshop is the best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(don’t buy it)</a:t>
            </a:r>
          </a:p>
          <a:p>
            <a:pPr lvl="1"/>
            <a:r>
              <a:rPr lang="en-US" dirty="0"/>
              <a:t>Else, GIMP is free and does the job (but is less good)</a:t>
            </a:r>
          </a:p>
          <a:p>
            <a:pPr lvl="1"/>
            <a:r>
              <a:rPr lang="en-US" dirty="0"/>
              <a:t>Do yourself a </a:t>
            </a:r>
            <a:r>
              <a:rPr lang="en-US" dirty="0" err="1"/>
              <a:t>favour</a:t>
            </a:r>
            <a:r>
              <a:rPr lang="en-US" dirty="0"/>
              <a:t> and don’t use Paint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For vectors:</a:t>
            </a:r>
          </a:p>
          <a:p>
            <a:pPr lvl="1"/>
            <a:r>
              <a:rPr lang="en-US" dirty="0"/>
              <a:t>Adobe Illustrator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(again, don’t buy it)</a:t>
            </a:r>
          </a:p>
          <a:p>
            <a:pPr lvl="1"/>
            <a:r>
              <a:rPr lang="en-US" dirty="0"/>
              <a:t>Inkscape is plenty enough for what you will need to do</a:t>
            </a:r>
          </a:p>
        </p:txBody>
      </p:sp>
      <p:pic>
        <p:nvPicPr>
          <p:cNvPr id="7" name="Image 6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989A7C82-F9BB-599B-B95D-8A0DF5F74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64629"/>
            <a:ext cx="914400" cy="891184"/>
          </a:xfrm>
          <a:prstGeom prst="rect">
            <a:avLst/>
          </a:prstGeom>
        </p:spPr>
      </p:pic>
      <p:pic>
        <p:nvPicPr>
          <p:cNvPr id="9" name="Image 8" descr="Une image contenant dessin humoristique, art, illustration&#10;&#10;Description générée automatiquement">
            <a:extLst>
              <a:ext uri="{FF2B5EF4-FFF2-40B4-BE49-F238E27FC236}">
                <a16:creationId xmlns:a16="http://schemas.microsoft.com/office/drawing/2014/main" id="{9D39D4C3-B97C-5D39-E341-3A34008CC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48" y="1148552"/>
            <a:ext cx="1200152" cy="1074746"/>
          </a:xfrm>
          <a:prstGeom prst="rect">
            <a:avLst/>
          </a:prstGeom>
        </p:spPr>
      </p:pic>
      <p:pic>
        <p:nvPicPr>
          <p:cNvPr id="8" name="Image 7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4DD1650D-037A-455A-ECD6-EBE1DF4B0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84" y="3794823"/>
            <a:ext cx="843604" cy="822515"/>
          </a:xfrm>
          <a:prstGeom prst="rect">
            <a:avLst/>
          </a:prstGeom>
        </p:spPr>
      </p:pic>
      <p:pic>
        <p:nvPicPr>
          <p:cNvPr id="11" name="Image 10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5CB53E62-819F-E565-94E3-66D5FF1A0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17" y="3683909"/>
            <a:ext cx="1044342" cy="10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803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E900-9390-76C9-8C3E-C3A7F939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F3D8FF7-13C1-3EC4-B66F-F2DEE13139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92EA5C-4117-33F4-E050-F7B6F97C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FCE264-FD2F-2AFA-2EA4-79E083F8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ACF33A-41B4-769E-7EC8-30E58204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b="1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0528642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56B0-A341-F55A-6099-F65E3523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0400046-CCF3-8B5F-D1B1-A3180858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384617-72C7-6BAD-6907-CA3D2B8A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C119C7-2DAA-C398-DBA8-8B5F33ED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09EBC7-7FB7-3EAA-E26F-A3320322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 dashboard is an </a:t>
            </a:r>
            <a:r>
              <a:rPr lang="en-US" dirty="0">
                <a:solidFill>
                  <a:srgbClr val="E76321"/>
                </a:solidFill>
              </a:rPr>
              <a:t>interactive tool </a:t>
            </a:r>
            <a:r>
              <a:rPr lang="en-US" dirty="0"/>
              <a:t>you use for data visualization. Imagine a webpage on which you have/can do: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tables </a:t>
            </a:r>
            <a:r>
              <a:rPr lang="en-US" dirty="0"/>
              <a:t>for which you can </a:t>
            </a:r>
            <a:r>
              <a:rPr lang="en-US" dirty="0">
                <a:solidFill>
                  <a:srgbClr val="E76321"/>
                </a:solidFill>
              </a:rPr>
              <a:t>select variables </a:t>
            </a:r>
            <a:r>
              <a:rPr lang="en-US" dirty="0"/>
              <a:t>you want to show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graphs </a:t>
            </a:r>
            <a:r>
              <a:rPr lang="en-US" dirty="0"/>
              <a:t>and </a:t>
            </a:r>
            <a:r>
              <a:rPr lang="en-US" dirty="0">
                <a:solidFill>
                  <a:srgbClr val="E76321"/>
                </a:solidFill>
              </a:rPr>
              <a:t>maps</a:t>
            </a:r>
            <a:r>
              <a:rPr lang="en-US" dirty="0"/>
              <a:t> on which you can </a:t>
            </a:r>
            <a:r>
              <a:rPr lang="en-US" dirty="0">
                <a:solidFill>
                  <a:srgbClr val="E76321"/>
                </a:solidFill>
              </a:rPr>
              <a:t>zoom</a:t>
            </a:r>
            <a:r>
              <a:rPr lang="en-US" dirty="0"/>
              <a:t>, get </a:t>
            </a:r>
            <a:r>
              <a:rPr lang="en-US" dirty="0">
                <a:solidFill>
                  <a:srgbClr val="E76321"/>
                </a:solidFill>
              </a:rPr>
              <a:t>tooltips</a:t>
            </a:r>
            <a:r>
              <a:rPr lang="en-US" dirty="0"/>
              <a:t> when your cursor hovers a data point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Filter</a:t>
            </a:r>
            <a:r>
              <a:rPr lang="en-US" dirty="0"/>
              <a:t> the dataset on the fly</a:t>
            </a:r>
          </a:p>
          <a:p>
            <a:pPr lvl="1"/>
            <a:r>
              <a:rPr lang="en-US" dirty="0"/>
              <a:t>Even let the user use a regression model for which they can </a:t>
            </a:r>
            <a:r>
              <a:rPr lang="en-US" dirty="0">
                <a:solidFill>
                  <a:srgbClr val="E76321"/>
                </a:solidFill>
              </a:rPr>
              <a:t>choose covariates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4213A5-BCC7-B621-11C7-90D2D3A2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DBAA14A-82AF-15EA-98FA-3E09D4E91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2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554C-6397-2C66-A049-51D74D77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581AA50-CE47-3876-12B4-621E64E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3CA744-4C4A-7E48-62E3-012C682F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Frustration, pt. 2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CE9DA55-219B-EAC6-DBE1-80554099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E1C2E-04F8-1BBB-DA49-49C24DDD8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It is another </a:t>
            </a:r>
            <a:r>
              <a:rPr lang="en-US" dirty="0">
                <a:solidFill>
                  <a:srgbClr val="E76321"/>
                </a:solidFill>
              </a:rPr>
              <a:t>barrier </a:t>
            </a:r>
            <a:r>
              <a:rPr lang="en-US" dirty="0"/>
              <a:t>to take into account in your work (on top of all the problems you encounter)</a:t>
            </a:r>
          </a:p>
          <a:p>
            <a:r>
              <a:rPr lang="en-US" dirty="0"/>
              <a:t>You may be working on a project for months, only for it to:</a:t>
            </a:r>
          </a:p>
          <a:p>
            <a:pPr lvl="1"/>
            <a:r>
              <a:rPr lang="en-US" dirty="0"/>
              <a:t>Be shut down by someone above you</a:t>
            </a:r>
          </a:p>
          <a:p>
            <a:pPr lvl="1"/>
            <a:r>
              <a:rPr lang="en-US" dirty="0"/>
              <a:t>Change everyday due to lack of proper planning and focus</a:t>
            </a:r>
          </a:p>
          <a:p>
            <a:pPr lvl="1"/>
            <a:r>
              <a:rPr lang="en-US" dirty="0"/>
              <a:t>Lack of interest by stakeholders</a:t>
            </a:r>
          </a:p>
          <a:p>
            <a:pPr lvl="1"/>
            <a:r>
              <a:rPr lang="en-US" dirty="0"/>
              <a:t>Not yield any meaningful results</a:t>
            </a:r>
          </a:p>
          <a:p>
            <a:r>
              <a:rPr lang="en-US" dirty="0"/>
              <a:t>I have worked on reports which I suspect have never been read</a:t>
            </a:r>
          </a:p>
          <a:p>
            <a:pPr lvl="1"/>
            <a:r>
              <a:rPr lang="en-US" dirty="0"/>
              <a:t>Data scientist is not a bullshit job, but you are likely to have </a:t>
            </a:r>
            <a:r>
              <a:rPr lang="en-US" dirty="0">
                <a:solidFill>
                  <a:srgbClr val="E76321"/>
                </a:solidFill>
              </a:rPr>
              <a:t>bullshit tasks</a:t>
            </a:r>
          </a:p>
          <a:p>
            <a:pPr lvl="1"/>
            <a:endParaRPr lang="en-US"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23CE9B20-E2E3-040A-D8DA-CAB90C53E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863836" y="371440"/>
            <a:ext cx="1146564" cy="12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402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A67E-0120-0830-1825-48DB5EF8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3443B09-C172-E904-0A81-DF9DBDDE4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1BABD-CDCD-AB4E-4944-D81DDB7F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 inspiration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4013759-A383-A299-3EC8-1E2815BD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1ACF89-695E-3BD3-E8F5-56FF012D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Again, looking at other dashboard is how will you get inspired to try new things with your </a:t>
            </a:r>
            <a:r>
              <a:rPr lang="en-US" dirty="0" err="1"/>
              <a:t>dataviz</a:t>
            </a:r>
            <a:endParaRPr lang="en-US" dirty="0"/>
          </a:p>
          <a:p>
            <a:pPr lvl="1"/>
            <a:r>
              <a:rPr lang="en-US" dirty="0"/>
              <a:t>Here: </a:t>
            </a:r>
            <a:r>
              <a:rPr lang="en-US" dirty="0">
                <a:hlinkClick r:id="rId4"/>
              </a:rPr>
              <a:t>https://shiny.posit.co/r/gallery/</a:t>
            </a:r>
            <a:r>
              <a:rPr lang="en-US" dirty="0"/>
              <a:t>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953C2B-5B10-6F73-D71A-E2B44A0B3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F4FAB6B-0405-CE40-673D-5D4FCFE95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9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6FD10-252E-AA42-CA2C-6F33EA05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F8867E-2B4F-08C4-0C94-59A742B0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CD1EA7-068E-695D-2204-3D00C65D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dashboards? And when?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EC163F-D477-2794-EF8D-B74F1EB0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327390E-F1B9-BF7F-976B-D8926924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Entry cost can be </a:t>
            </a:r>
            <a:r>
              <a:rPr lang="en-US" dirty="0">
                <a:solidFill>
                  <a:srgbClr val="E76321"/>
                </a:solidFill>
              </a:rPr>
              <a:t>high</a:t>
            </a:r>
          </a:p>
          <a:p>
            <a:pPr lvl="1"/>
            <a:r>
              <a:rPr lang="en-US" dirty="0"/>
              <a:t>Intermediate level technical know-how if you code it: need to know </a:t>
            </a:r>
            <a:r>
              <a:rPr lang="en-US" dirty="0">
                <a:solidFill>
                  <a:srgbClr val="0E93C8"/>
                </a:solidFill>
              </a:rPr>
              <a:t>specific R/Python packages</a:t>
            </a:r>
            <a:r>
              <a:rPr lang="en-US" dirty="0"/>
              <a:t>, and ideally </a:t>
            </a:r>
            <a:r>
              <a:rPr lang="en-US" dirty="0">
                <a:solidFill>
                  <a:srgbClr val="0E93C8"/>
                </a:solidFill>
              </a:rPr>
              <a:t>HTML/CSS </a:t>
            </a:r>
            <a:r>
              <a:rPr lang="en-US" dirty="0"/>
              <a:t>(even better if you know </a:t>
            </a:r>
            <a:r>
              <a:rPr lang="en-US" dirty="0" err="1">
                <a:solidFill>
                  <a:srgbClr val="0E93C8"/>
                </a:solidFill>
              </a:rPr>
              <a:t>Javascript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 consuming to prepare</a:t>
            </a:r>
          </a:p>
          <a:p>
            <a:pPr lvl="1"/>
            <a:r>
              <a:rPr lang="en-US" dirty="0"/>
              <a:t>If you choose to buy a dashboarding software, money might be the issue</a:t>
            </a:r>
          </a:p>
          <a:p>
            <a:r>
              <a:rPr lang="en-US" dirty="0"/>
              <a:t>But, it allows more exploratory approaches</a:t>
            </a:r>
          </a:p>
          <a:p>
            <a:pPr lvl="1"/>
            <a:r>
              <a:rPr lang="en-US" dirty="0"/>
              <a:t>Clients/stakeholders/decision makers can look at the data themselves</a:t>
            </a:r>
          </a:p>
          <a:p>
            <a:pPr lvl="1"/>
            <a:r>
              <a:rPr lang="en-US" dirty="0"/>
              <a:t>If they have questions, and your dashboard is flexible enough, you may answer their questions directly in the meeting with your tool</a:t>
            </a:r>
          </a:p>
          <a:p>
            <a:r>
              <a:rPr lang="en-US" dirty="0"/>
              <a:t>Usually, people love this</a:t>
            </a:r>
          </a:p>
          <a:p>
            <a:pPr lvl="1"/>
            <a:r>
              <a:rPr lang="en-US" dirty="0"/>
              <a:t>Again: </a:t>
            </a:r>
            <a:r>
              <a:rPr lang="en-US" b="1" u="sng" dirty="0">
                <a:solidFill>
                  <a:srgbClr val="E76321"/>
                </a:solidFill>
              </a:rPr>
              <a:t>PEOPLE. LOVE. THIS.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798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C8294-3F9A-2E48-8606-1221B741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ED42B6B-9669-6225-EE02-B18DCEC594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CC390C-CBA8-F36D-9D1A-9063F1E2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paid ones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D35CFD-8BB1-97DA-6DBF-8E93B0F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112</a:t>
            </a:fld>
            <a:endParaRPr lang="fr-FR"/>
          </a:p>
        </p:txBody>
      </p:sp>
      <p:pic>
        <p:nvPicPr>
          <p:cNvPr id="9" name="Espace réservé du contenu 8" descr="Une image contenant Police, symbole, texte, Graphique&#10;&#10;Description générée automatiquement">
            <a:extLst>
              <a:ext uri="{FF2B5EF4-FFF2-40B4-BE49-F238E27FC236}">
                <a16:creationId xmlns:a16="http://schemas.microsoft.com/office/drawing/2014/main" id="{7FDEC145-35F4-968E-41CA-9B4B3C0F2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6" y="1398069"/>
            <a:ext cx="2557767" cy="1341997"/>
          </a:xfrm>
        </p:spPr>
      </p:pic>
      <p:pic>
        <p:nvPicPr>
          <p:cNvPr id="11" name="Image 10" descr="Une image contenant texte, Police, jaune, logo&#10;&#10;Description générée automatiquement">
            <a:extLst>
              <a:ext uri="{FF2B5EF4-FFF2-40B4-BE49-F238E27FC236}">
                <a16:creationId xmlns:a16="http://schemas.microsoft.com/office/drawing/2014/main" id="{E42DC824-7227-EC07-D63E-30F7B823B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56" y="1580370"/>
            <a:ext cx="2439044" cy="950885"/>
          </a:xfrm>
          <a:prstGeom prst="rect">
            <a:avLst/>
          </a:prstGeom>
        </p:spPr>
      </p:pic>
      <p:pic>
        <p:nvPicPr>
          <p:cNvPr id="13" name="Image 12" descr="Une image contenant Police, logo, Graphique, texte&#10;&#10;Description générée automatiquement">
            <a:extLst>
              <a:ext uri="{FF2B5EF4-FFF2-40B4-BE49-F238E27FC236}">
                <a16:creationId xmlns:a16="http://schemas.microsoft.com/office/drawing/2014/main" id="{08725E43-F28D-2ECD-10A7-92C2A352DC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07" y="1431973"/>
            <a:ext cx="2236999" cy="1242777"/>
          </a:xfrm>
          <a:prstGeom prst="rect">
            <a:avLst/>
          </a:prstGeom>
        </p:spPr>
      </p:pic>
      <p:pic>
        <p:nvPicPr>
          <p:cNvPr id="15" name="Image 14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301F1DED-A0D7-C73A-F5C0-3B980B704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36" y="1500110"/>
            <a:ext cx="1937454" cy="1106501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C2B2025-97D8-CCF3-98A4-C7DBF472073D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Tableau, </a:t>
            </a:r>
            <a:r>
              <a:rPr lang="en-US" dirty="0" err="1"/>
              <a:t>PowerBI</a:t>
            </a:r>
            <a:r>
              <a:rPr lang="en-US" dirty="0"/>
              <a:t>, </a:t>
            </a:r>
            <a:r>
              <a:rPr lang="en-US" dirty="0" err="1"/>
              <a:t>QlikSense</a:t>
            </a:r>
            <a:r>
              <a:rPr lang="en-US" dirty="0"/>
              <a:t>, Looker</a:t>
            </a:r>
          </a:p>
          <a:p>
            <a:pPr lvl="1"/>
            <a:r>
              <a:rPr lang="en-US" dirty="0"/>
              <a:t>There are many, many others</a:t>
            </a:r>
          </a:p>
          <a:p>
            <a:r>
              <a:rPr lang="en-US" dirty="0"/>
              <a:t>There are free versions if you want to learn one of them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DON’T PAY FOR THEM</a:t>
            </a:r>
          </a:p>
          <a:p>
            <a:pPr lvl="1"/>
            <a:r>
              <a:rPr lang="en-US" dirty="0"/>
              <a:t>Maybe learn one, and if you work on others they will feel at least a bit intuitive</a:t>
            </a:r>
          </a:p>
          <a:p>
            <a:pPr lvl="1"/>
            <a:r>
              <a:rPr lang="en-US" dirty="0"/>
              <a:t>To my knowledge, there is no “big one” that is used everywhere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63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8C8D-352C-402E-641E-00AFA988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628689-DE52-A96F-44D0-25AFDBBF9A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12EE90-D587-1EBA-7A9C-BB8E384A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free, flexible ones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(i.e. the good ones)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594497-0A41-E99E-291E-E7311ADB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113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1BE980D-C192-3EF7-577D-8AA5CE3C56EE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Shiny (R), </a:t>
            </a:r>
            <a:r>
              <a:rPr lang="en-US" dirty="0" err="1"/>
              <a:t>Streamlit</a:t>
            </a:r>
            <a:r>
              <a:rPr lang="en-US" dirty="0"/>
              <a:t> (Python), Dash (Python)</a:t>
            </a:r>
          </a:p>
          <a:p>
            <a:pPr lvl="1"/>
            <a:r>
              <a:rPr lang="en-US" dirty="0"/>
              <a:t>For R, virtually every dashboard is done using Shiny</a:t>
            </a:r>
          </a:p>
          <a:p>
            <a:pPr lvl="1"/>
            <a:r>
              <a:rPr lang="en-US" dirty="0"/>
              <a:t>There are also others for Python: Shiny, </a:t>
            </a:r>
            <a:r>
              <a:rPr lang="en-US" dirty="0" err="1"/>
              <a:t>Holoviz</a:t>
            </a:r>
            <a:r>
              <a:rPr lang="en-US" dirty="0"/>
              <a:t>…</a:t>
            </a:r>
          </a:p>
          <a:p>
            <a:r>
              <a:rPr lang="en-US" dirty="0"/>
              <a:t>Python will offer more package variety: it’s more of a “general-purpose” language than R, and its been used in web development for a while (e.g. Django)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A72FA-43AC-597E-3839-015B92999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2" y="1794163"/>
            <a:ext cx="1653067" cy="7218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C4661EC-24AF-6CD8-7DB5-D6010E162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709" y="1842654"/>
            <a:ext cx="2729346" cy="758462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DF1BB6C8-9EF3-859F-1034-E4E07A41C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15" y="1614284"/>
            <a:ext cx="1620270" cy="12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99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25F7-6815-1ED9-8C30-BD2FF852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0F4F21-579A-11BD-2B3E-0352A3F84A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CDF0D2-E032-65CA-621F-7AA93EBC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114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EF5B635-684D-89EC-913B-B0BF0B45BB87}"/>
              </a:ext>
            </a:extLst>
          </p:cNvPr>
          <p:cNvSpPr txBox="1">
            <a:spLocks/>
          </p:cNvSpPr>
          <p:nvPr/>
        </p:nvSpPr>
        <p:spPr>
          <a:xfrm>
            <a:off x="778213" y="1790868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do some Shiny this afternoon</a:t>
            </a:r>
          </a:p>
          <a:p>
            <a:r>
              <a:rPr lang="en-US" dirty="0"/>
              <a:t>This is a package developed by RStudio (Posit PBC, now) since 2012</a:t>
            </a:r>
          </a:p>
          <a:p>
            <a:pPr lvl="1"/>
            <a:r>
              <a:rPr lang="en-US" dirty="0"/>
              <a:t>There is a book about it (</a:t>
            </a:r>
            <a:r>
              <a:rPr lang="en-US" dirty="0">
                <a:hlinkClick r:id="rId4"/>
              </a:rPr>
              <a:t>Mastering Shiny</a:t>
            </a:r>
            <a:r>
              <a:rPr lang="en-US" dirty="0"/>
              <a:t>) by Hadley Wickham, a key person at Posit and one of the developers of the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It’s a </a:t>
            </a:r>
            <a:r>
              <a:rPr lang="en-US" dirty="0">
                <a:solidFill>
                  <a:srgbClr val="0E93C8"/>
                </a:solidFill>
              </a:rPr>
              <a:t>web framework</a:t>
            </a:r>
            <a:r>
              <a:rPr lang="en-US" dirty="0"/>
              <a:t>: with it, you can create a web application</a:t>
            </a:r>
          </a:p>
          <a:p>
            <a:pPr lvl="1"/>
            <a:r>
              <a:rPr lang="en-US" dirty="0"/>
              <a:t>It’s mainly known for dashboards, but it is somewhat versatile</a:t>
            </a:r>
          </a:p>
          <a:p>
            <a:pPr lvl="1"/>
            <a:r>
              <a:rPr lang="en-US" dirty="0"/>
              <a:t>You could create a web application in which you do all your statistical modelling for example (it won’t be as good as programming this in R though)</a:t>
            </a:r>
          </a:p>
          <a:p>
            <a:pPr lvl="1"/>
            <a:r>
              <a:rPr lang="en-US" dirty="0"/>
              <a:t>Gallery for inspiration: </a:t>
            </a:r>
            <a:r>
              <a:rPr lang="en-US" dirty="0">
                <a:hlinkClick r:id="rId5"/>
              </a:rPr>
              <a:t>https://shiny.posit.co/r/gallery/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hlinkClick r:id="rId6"/>
              </a:rPr>
              <a:t>add-ons</a:t>
            </a:r>
            <a:r>
              <a:rPr lang="en-US" dirty="0"/>
              <a:t> that build upon it, I personally use </a:t>
            </a:r>
            <a:r>
              <a:rPr lang="en-US" dirty="0" err="1">
                <a:hlinkClick r:id="rId7"/>
              </a:rPr>
              <a:t>bslib</a:t>
            </a:r>
            <a:r>
              <a:rPr lang="en-US" dirty="0"/>
              <a:t> a lot</a:t>
            </a:r>
          </a:p>
          <a:p>
            <a:pPr lvl="1"/>
            <a:r>
              <a:rPr lang="en-US" dirty="0">
                <a:hlinkClick r:id="rId8"/>
              </a:rPr>
              <a:t>https://nz-stefan.shinyapps.io/commute-explorer-2/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C0A55DD3-621E-D00F-20FD-62158172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720919"/>
            <a:ext cx="1653067" cy="721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01B3D-1B80-832B-FCB0-A6B952301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319" y="5368652"/>
            <a:ext cx="1532107" cy="5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32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EABA-E054-F466-3B67-DFE96F9C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82DAC4C-1C5F-B00A-B5E3-C6C5354C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75F1C0-6ACE-1BF4-5D53-22611DAB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and 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174A27-A38D-C9A5-BBD2-80F101D0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115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96F5493-549B-7006-1B11-12C08D23F8F9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Shiny application has two parts: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541A2-233F-AABB-B696-0452EECE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1" y="2055813"/>
            <a:ext cx="4774094" cy="2341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45043-DBAB-1C21-2271-64D289C9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03317"/>
            <a:ext cx="2435178" cy="1650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A9B1B3-B4BA-BD58-33C7-C4C039420D66}"/>
              </a:ext>
            </a:extLst>
          </p:cNvPr>
          <p:cNvSpPr txBox="1"/>
          <p:nvPr/>
        </p:nvSpPr>
        <p:spPr>
          <a:xfrm>
            <a:off x="3762352" y="5193673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Front end</a:t>
            </a:r>
          </a:p>
          <a:p>
            <a:r>
              <a:rPr lang="fr-FR" dirty="0">
                <a:latin typeface="Esteban" panose="02000000000000000000" pitchFamily="2" charset="0"/>
              </a:rPr>
              <a:t>(User interface)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F7A49-9E6C-72D2-3A41-7843603B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577" y="2334623"/>
            <a:ext cx="5114925" cy="2000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7F279E-0E2E-CC6E-A7BF-EE3FD706FC66}"/>
              </a:ext>
            </a:extLst>
          </p:cNvPr>
          <p:cNvSpPr txBox="1"/>
          <p:nvPr/>
        </p:nvSpPr>
        <p:spPr>
          <a:xfrm>
            <a:off x="8337574" y="5205519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Back end</a:t>
            </a:r>
          </a:p>
          <a:p>
            <a:r>
              <a:rPr lang="fr-FR" dirty="0">
                <a:latin typeface="Esteban" panose="02000000000000000000" pitchFamily="2" charset="0"/>
              </a:rPr>
              <a:t>(server)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686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9227-4D79-7FC7-595F-0E525EAA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9B7C0D0-07DC-17F9-77BD-C3AEA914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E5D5D7-22E6-9FAC-61B4-CF8C853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Layout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8CADAA-C7C3-1F90-EE2D-159D7772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116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6346AA-4D49-9B22-5806-95A7541B6D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A0342-8BAD-0404-DAB1-756C2D79B770}"/>
              </a:ext>
            </a:extLst>
          </p:cNvPr>
          <p:cNvGrpSpPr/>
          <p:nvPr/>
        </p:nvGrpSpPr>
        <p:grpSpPr>
          <a:xfrm>
            <a:off x="293451" y="1484734"/>
            <a:ext cx="9330447" cy="4839780"/>
            <a:chOff x="838200" y="1484734"/>
            <a:chExt cx="9330447" cy="48397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3B12A6-CDE4-11F1-7B10-E69C5B37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793" y="1565941"/>
              <a:ext cx="9203098" cy="466445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85551A-9BAF-AE54-3FDD-1B3F4C8DAEE1}"/>
                </a:ext>
              </a:extLst>
            </p:cNvPr>
            <p:cNvSpPr/>
            <p:nvPr/>
          </p:nvSpPr>
          <p:spPr>
            <a:xfrm>
              <a:off x="838200" y="1484734"/>
              <a:ext cx="9330447" cy="564560"/>
            </a:xfrm>
            <a:prstGeom prst="rect">
              <a:avLst/>
            </a:prstGeom>
            <a:solidFill>
              <a:srgbClr val="0E93C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878067-F2F6-797E-659C-326DF761C761}"/>
                </a:ext>
              </a:extLst>
            </p:cNvPr>
            <p:cNvSpPr/>
            <p:nvPr/>
          </p:nvSpPr>
          <p:spPr>
            <a:xfrm>
              <a:off x="868057" y="1964987"/>
              <a:ext cx="2338760" cy="4346612"/>
            </a:xfrm>
            <a:prstGeom prst="rect">
              <a:avLst/>
            </a:prstGeom>
            <a:solidFill>
              <a:srgbClr val="F56F4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515FE9-0B01-9CE4-07A7-42C2E7041B00}"/>
                </a:ext>
              </a:extLst>
            </p:cNvPr>
            <p:cNvSpPr/>
            <p:nvPr/>
          </p:nvSpPr>
          <p:spPr>
            <a:xfrm>
              <a:off x="3206817" y="2049294"/>
              <a:ext cx="6961830" cy="4275220"/>
            </a:xfrm>
            <a:prstGeom prst="rect">
              <a:avLst/>
            </a:prstGeom>
            <a:solidFill>
              <a:srgbClr val="C2F1C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7B2662-3DFA-919D-63AD-139CF156E931}"/>
              </a:ext>
            </a:extLst>
          </p:cNvPr>
          <p:cNvSpPr txBox="1"/>
          <p:nvPr/>
        </p:nvSpPr>
        <p:spPr>
          <a:xfrm>
            <a:off x="2820143" y="15438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(top or </a:t>
            </a:r>
            <a:r>
              <a:rPr lang="fr-FR" dirty="0" err="1">
                <a:latin typeface="Source Sans Pro" panose="020B0503030403020204" pitchFamily="34" charset="0"/>
              </a:rPr>
              <a:t>bottom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Title</a:t>
            </a:r>
            <a:r>
              <a:rPr lang="fr-FR" dirty="0">
                <a:latin typeface="Source Sans Pro" panose="020B0503030403020204" pitchFamily="34" charset="0"/>
              </a:rPr>
              <a:t>/logo + pages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89A49-171E-48FF-18C0-4EDA3F102C0B}"/>
              </a:ext>
            </a:extLst>
          </p:cNvPr>
          <p:cNvSpPr txBox="1"/>
          <p:nvPr/>
        </p:nvSpPr>
        <p:spPr>
          <a:xfrm>
            <a:off x="5525310" y="21984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Body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You put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your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content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there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09928-DDE8-60F2-F3BE-E065F523E47E}"/>
              </a:ext>
            </a:extLst>
          </p:cNvPr>
          <p:cNvSpPr txBox="1"/>
          <p:nvPr/>
        </p:nvSpPr>
        <p:spPr>
          <a:xfrm>
            <a:off x="196916" y="6364170"/>
            <a:ext cx="647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Sidebar (</a:t>
            </a:r>
            <a:r>
              <a:rPr lang="fr-FR" dirty="0" err="1">
                <a:latin typeface="Source Sans Pro" panose="020B0503030403020204" pitchFamily="34" charset="0"/>
              </a:rPr>
              <a:t>left</a:t>
            </a:r>
            <a:r>
              <a:rPr lang="fr-FR" dirty="0">
                <a:latin typeface="Source Sans Pro" panose="020B0503030403020204" pitchFamily="34" charset="0"/>
              </a:rPr>
              <a:t> or right, or </a:t>
            </a:r>
            <a:r>
              <a:rPr lang="fr-FR" dirty="0" err="1">
                <a:latin typeface="Source Sans Pro" panose="020B0503030403020204" pitchFamily="34" charset="0"/>
              </a:rPr>
              <a:t>both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Usually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settings,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parameters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A3E43-C53A-69B1-B360-1CA80EEF2D61}"/>
              </a:ext>
            </a:extLst>
          </p:cNvPr>
          <p:cNvSpPr txBox="1"/>
          <p:nvPr/>
        </p:nvSpPr>
        <p:spPr>
          <a:xfrm>
            <a:off x="9672468" y="1666910"/>
            <a:ext cx="2356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The </a:t>
            </a:r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and sidebar are facultative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>
                <a:latin typeface="Source Sans Pro" panose="020B0503030403020204" pitchFamily="34" charset="0"/>
              </a:rPr>
              <a:t>If </a:t>
            </a:r>
            <a:r>
              <a:rPr lang="fr-FR" dirty="0" err="1">
                <a:latin typeface="Source Sans Pro" panose="020B0503030403020204" pitchFamily="34" charset="0"/>
              </a:rPr>
              <a:t>you</a:t>
            </a:r>
            <a:r>
              <a:rPr lang="fr-FR" dirty="0">
                <a:latin typeface="Source Sans Pro" panose="020B0503030403020204" pitchFamily="34" charset="0"/>
              </a:rPr>
              <a:t> change </a:t>
            </a:r>
            <a:r>
              <a:rPr lang="fr-FR" dirty="0" err="1">
                <a:latin typeface="Source Sans Pro" panose="020B0503030403020204" pitchFamily="34" charset="0"/>
              </a:rPr>
              <a:t>want</a:t>
            </a:r>
            <a:r>
              <a:rPr lang="fr-FR" dirty="0">
                <a:latin typeface="Source Sans Pro" panose="020B0503030403020204" pitchFamily="34" charset="0"/>
              </a:rPr>
              <a:t> a single page,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is</a:t>
            </a:r>
            <a:r>
              <a:rPr lang="fr-FR" dirty="0">
                <a:latin typeface="Source Sans Pro" panose="020B0503030403020204" pitchFamily="34" charset="0"/>
              </a:rPr>
              <a:t> possible</a:t>
            </a:r>
            <a:endParaRPr lang="en-GB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024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CA6-BEC1-5168-14AB-84F26404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02EDFF-4344-EBE8-89CC-EFEABF1D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A4D30A-7596-E5DA-FA74-7486200C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Components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42E653-435C-F98D-AB97-6709422C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117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67EB290-D579-C3C3-88EA-E62D855988EC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221C7-1DAD-3A16-3651-A9C290E76D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4" t="7611" r="975" b="999"/>
          <a:stretch/>
        </p:blipFill>
        <p:spPr>
          <a:xfrm>
            <a:off x="1620982" y="1484733"/>
            <a:ext cx="6553200" cy="4620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1BF68D-40E0-B585-4FF0-FEBADDFDAECF}"/>
              </a:ext>
            </a:extLst>
          </p:cNvPr>
          <p:cNvSpPr/>
          <p:nvPr/>
        </p:nvSpPr>
        <p:spPr>
          <a:xfrm>
            <a:off x="1809345" y="2003898"/>
            <a:ext cx="1874195" cy="1738008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3CF56-0470-6646-61BD-A4724C7FD1FA}"/>
              </a:ext>
            </a:extLst>
          </p:cNvPr>
          <p:cNvSpPr txBox="1"/>
          <p:nvPr/>
        </p:nvSpPr>
        <p:spPr>
          <a:xfrm>
            <a:off x="21268" y="2055813"/>
            <a:ext cx="171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inputs</a:t>
            </a:r>
          </a:p>
          <a:p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They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take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form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sliders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buttons, drop down menus…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A5AE0B-67B9-F094-DC61-08C152135D21}"/>
              </a:ext>
            </a:extLst>
          </p:cNvPr>
          <p:cNvSpPr/>
          <p:nvPr/>
        </p:nvSpPr>
        <p:spPr>
          <a:xfrm>
            <a:off x="3891064" y="2490281"/>
            <a:ext cx="888459" cy="99222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91D278-C7D9-16D2-ECE9-7F026F2774EE}"/>
              </a:ext>
            </a:extLst>
          </p:cNvPr>
          <p:cNvSpPr/>
          <p:nvPr/>
        </p:nvSpPr>
        <p:spPr>
          <a:xfrm>
            <a:off x="3962400" y="3815844"/>
            <a:ext cx="239858" cy="185467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F193D-4BEA-ED0F-8F4D-B6A7E37F3A0A}"/>
              </a:ext>
            </a:extLst>
          </p:cNvPr>
          <p:cNvSpPr txBox="1"/>
          <p:nvPr/>
        </p:nvSpPr>
        <p:spPr>
          <a:xfrm>
            <a:off x="5135731" y="2688235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outputs</a:t>
            </a: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Usually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tables and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DCD44-6631-13F6-3C69-0FCBF6BBF018}"/>
              </a:ext>
            </a:extLst>
          </p:cNvPr>
          <p:cNvSpPr txBox="1"/>
          <p:nvPr/>
        </p:nvSpPr>
        <p:spPr>
          <a:xfrm>
            <a:off x="8343763" y="1866296"/>
            <a:ext cx="3474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You can </a:t>
            </a:r>
            <a:r>
              <a:rPr lang="fr-FR" dirty="0" err="1">
                <a:latin typeface="Source Sans Pro" panose="020B0503030403020204" pitchFamily="34" charset="0"/>
              </a:rPr>
              <a:t>fill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your</a:t>
            </a:r>
            <a:r>
              <a:rPr lang="fr-FR" dirty="0">
                <a:latin typeface="Source Sans Pro" panose="020B0503030403020204" pitchFamily="34" charset="0"/>
              </a:rPr>
              <a:t> pages </a:t>
            </a:r>
            <a:r>
              <a:rPr lang="fr-FR" dirty="0" err="1">
                <a:latin typeface="Source Sans Pro" panose="020B0503030403020204" pitchFamily="34" charset="0"/>
              </a:rPr>
              <a:t>with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texts</a:t>
            </a:r>
            <a:r>
              <a:rPr lang="fr-FR" dirty="0">
                <a:latin typeface="Source Sans Pro" panose="020B0503030403020204" pitchFamily="34" charset="0"/>
              </a:rPr>
              <a:t>, headers, images, graphs, tables…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You also have the possibility of defining parameters (see sidebar), they will allow for </a:t>
            </a:r>
            <a:r>
              <a:rPr lang="en-GB" dirty="0">
                <a:solidFill>
                  <a:srgbClr val="0E93C8"/>
                </a:solidFill>
                <a:latin typeface="Source Sans Pro" panose="020B0503030403020204" pitchFamily="34" charset="0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6406764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A223-D908-E6EF-FA7C-0AD8FB68C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6499AE6-008F-5E21-5D8D-0FDEBED382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D70A30-1C60-7153-534B-46B867EE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6923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CAC7BC-4B80-2FD8-40B5-60B1773D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118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FB78CE0-0BAD-D4CB-84F5-F115C3C3D8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20F58-08F5-CE2B-5DBA-5C3F43F3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14849" r="43788" b="51710"/>
          <a:stretch/>
        </p:blipFill>
        <p:spPr>
          <a:xfrm>
            <a:off x="838200" y="1807436"/>
            <a:ext cx="3701669" cy="1690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ABB05C-3C13-3017-576E-17305DFB7943}"/>
              </a:ext>
            </a:extLst>
          </p:cNvPr>
          <p:cNvSpPr/>
          <p:nvPr/>
        </p:nvSpPr>
        <p:spPr>
          <a:xfrm>
            <a:off x="3108283" y="2354347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A725-0416-77CC-D24F-214BDFD42D5E}"/>
              </a:ext>
            </a:extLst>
          </p:cNvPr>
          <p:cNvSpPr txBox="1"/>
          <p:nvPr/>
        </p:nvSpPr>
        <p:spPr>
          <a:xfrm>
            <a:off x="688864" y="3863249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table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46873-EBCB-11C2-FE22-B8045CB3E3BE}"/>
              </a:ext>
            </a:extLst>
          </p:cNvPr>
          <p:cNvSpPr txBox="1"/>
          <p:nvPr/>
        </p:nvSpPr>
        <p:spPr>
          <a:xfrm>
            <a:off x="603114" y="4610252"/>
            <a:ext cx="549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dataTableOutput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outputId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"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table_1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EAA9DC-1B11-81C1-B216-78684B4EF088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90CEFD79-2418-E283-CF58-12A2D1900C41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354CB-CCE1-6A52-7532-03EFC6A0BEE4}"/>
              </a:ext>
            </a:extLst>
          </p:cNvPr>
          <p:cNvSpPr txBox="1"/>
          <p:nvPr/>
        </p:nvSpPr>
        <p:spPr>
          <a:xfrm>
            <a:off x="7055797" y="2853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C94D6-F6C7-C683-7DFC-E057F7344B5A}"/>
              </a:ext>
            </a:extLst>
          </p:cNvPr>
          <p:cNvSpPr txBox="1"/>
          <p:nvPr/>
        </p:nvSpPr>
        <p:spPr>
          <a:xfrm>
            <a:off x="6888803" y="1651727"/>
            <a:ext cx="4991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say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what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goes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into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each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defined</a:t>
            </a:r>
            <a:r>
              <a:rPr lang="fr-FR" dirty="0">
                <a:latin typeface="Source Sans Pro" panose="020B0503030403020204" pitchFamily="34" charset="0"/>
              </a:rPr>
              <a:t> in </a:t>
            </a:r>
            <a:r>
              <a:rPr lang="fr-FR" dirty="0" err="1">
                <a:latin typeface="Source Sans Pro" panose="020B0503030403020204" pitchFamily="34" charset="0"/>
              </a:rPr>
              <a:t>front-end</a:t>
            </a:r>
            <a:r>
              <a:rPr lang="fr-FR" dirty="0">
                <a:latin typeface="Source Sans Pro" panose="020B0503030403020204" pitchFamily="34" charset="0"/>
              </a:rPr>
              <a:t>. I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 table_1,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put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dataframe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called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df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0B6D93-7E2F-DA29-CD57-521CA4E69F52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4163733" y="2717260"/>
            <a:ext cx="2892064" cy="321373"/>
          </a:xfrm>
          <a:prstGeom prst="straightConnector1">
            <a:avLst/>
          </a:prstGeom>
          <a:ln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081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4DBB-386B-771F-A688-08444117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724DFEF-42F9-EEA3-6E58-7A01538E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F5BF17-EF39-1720-A88F-4FFCF275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Reactivity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FD6A33-5C21-19D9-5A16-2DB9D5B5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119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0600320-227B-34FE-8172-205861305AF5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2ECDC-51E2-D992-9A31-10698B67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7611" r="49022" b="25810"/>
          <a:stretch/>
        </p:blipFill>
        <p:spPr>
          <a:xfrm>
            <a:off x="960311" y="1404917"/>
            <a:ext cx="3353095" cy="3366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2D84F-093C-8A98-1D8A-69E18E7DA350}"/>
              </a:ext>
            </a:extLst>
          </p:cNvPr>
          <p:cNvSpPr/>
          <p:nvPr/>
        </p:nvSpPr>
        <p:spPr>
          <a:xfrm>
            <a:off x="1180290" y="3080426"/>
            <a:ext cx="1874195" cy="598874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86380-E515-3340-968A-72557FDD2961}"/>
              </a:ext>
            </a:extLst>
          </p:cNvPr>
          <p:cNvSpPr txBox="1"/>
          <p:nvPr/>
        </p:nvSpPr>
        <p:spPr>
          <a:xfrm>
            <a:off x="688864" y="4850860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input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3BC4E6-CDE0-08DD-0DF9-A689D7FDF656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22A04B3-D94E-1A23-0364-E167A78E99B8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52AA0-EA9B-FCD0-F420-CFBC7FA6276E}"/>
              </a:ext>
            </a:extLst>
          </p:cNvPr>
          <p:cNvSpPr txBox="1"/>
          <p:nvPr/>
        </p:nvSpPr>
        <p:spPr>
          <a:xfrm>
            <a:off x="7134224" y="3824486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reactive({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filter(x &lt;= </a:t>
            </a:r>
            <a:r>
              <a:rPr lang="en-GB" dirty="0">
                <a:solidFill>
                  <a:srgbClr val="0E93C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input$slider_1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58CCE-B36D-CBC8-E056-EA09F95472BC}"/>
              </a:ext>
            </a:extLst>
          </p:cNvPr>
          <p:cNvSpPr txBox="1"/>
          <p:nvPr/>
        </p:nvSpPr>
        <p:spPr>
          <a:xfrm>
            <a:off x="6888803" y="1651727"/>
            <a:ext cx="4991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can use the inputs to impose </a:t>
            </a:r>
            <a:r>
              <a:rPr lang="fr-FR" dirty="0" err="1">
                <a:latin typeface="Source Sans Pro" panose="020B0503030403020204" pitchFamily="34" charset="0"/>
              </a:rPr>
              <a:t>some</a:t>
            </a:r>
            <a:r>
              <a:rPr lang="fr-FR" dirty="0">
                <a:latin typeface="Source Sans Pro" panose="020B0503030403020204" pitchFamily="34" charset="0"/>
              </a:rPr>
              <a:t> conditions. For </a:t>
            </a:r>
            <a:r>
              <a:rPr lang="fr-FR" dirty="0" err="1">
                <a:latin typeface="Source Sans Pro" panose="020B0503030403020204" pitchFamily="34" charset="0"/>
              </a:rPr>
              <a:t>example</a:t>
            </a:r>
            <a:r>
              <a:rPr lang="fr-FR" dirty="0">
                <a:latin typeface="Source Sans Pro" panose="020B0503030403020204" pitchFamily="34" charset="0"/>
              </a:rPr>
              <a:t>, in table_1, if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wanted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only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see</a:t>
            </a:r>
            <a:r>
              <a:rPr lang="fr-FR" dirty="0">
                <a:latin typeface="Source Sans Pro" panose="020B0503030403020204" pitchFamily="34" charset="0"/>
              </a:rPr>
              <a:t> values of speed </a:t>
            </a:r>
            <a:r>
              <a:rPr lang="fr-FR" dirty="0" err="1">
                <a:latin typeface="Source Sans Pro" panose="020B0503030403020204" pitchFamily="34" charset="0"/>
              </a:rPr>
              <a:t>below</a:t>
            </a:r>
            <a:r>
              <a:rPr lang="fr-FR" dirty="0">
                <a:latin typeface="Source Sans Pro" panose="020B0503030403020204" pitchFamily="34" charset="0"/>
              </a:rPr>
              <a:t> the value of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</a:t>
            </a:r>
            <a:r>
              <a:rPr lang="fr-FR" dirty="0">
                <a:latin typeface="Source Sans Pro" panose="020B0503030403020204" pitchFamily="34" charset="0"/>
              </a:rPr>
              <a:t>.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</a:t>
            </a:r>
            <a:r>
              <a:rPr lang="fr-FR" dirty="0">
                <a:latin typeface="Source Sans Pro" panose="020B0503030403020204" pitchFamily="34" charset="0"/>
              </a:rPr>
              <a:t> a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reactive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object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gets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automatically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updated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when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an input changes)</a:t>
            </a:r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3BE68-3131-B25A-17A1-24EA46433AA5}"/>
              </a:ext>
            </a:extLst>
          </p:cNvPr>
          <p:cNvSpPr/>
          <p:nvPr/>
        </p:nvSpPr>
        <p:spPr>
          <a:xfrm>
            <a:off x="3200401" y="2356729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8B40-CE69-E2E2-C300-F3555D5955C2}"/>
              </a:ext>
            </a:extLst>
          </p:cNvPr>
          <p:cNvSpPr txBox="1"/>
          <p:nvPr/>
        </p:nvSpPr>
        <p:spPr>
          <a:xfrm>
            <a:off x="7134224" y="569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60C60-8B1F-752D-CF6C-292CB90D0A30}"/>
              </a:ext>
            </a:extLst>
          </p:cNvPr>
          <p:cNvSpPr txBox="1"/>
          <p:nvPr/>
        </p:nvSpPr>
        <p:spPr>
          <a:xfrm>
            <a:off x="6888803" y="4914876"/>
            <a:ext cx="499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then</a:t>
            </a:r>
            <a:r>
              <a:rPr lang="fr-FR" dirty="0">
                <a:latin typeface="Source Sans Pro" panose="020B0503030403020204" pitchFamily="34" charset="0"/>
              </a:rPr>
              <a:t> use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reactive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object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populate</a:t>
            </a:r>
            <a:r>
              <a:rPr lang="fr-FR" dirty="0">
                <a:latin typeface="Source Sans Pro" panose="020B0503030403020204" pitchFamily="34" charset="0"/>
              </a:rPr>
              <a:t> the output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called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AE080E-FB41-2FD5-73CA-4595CBD219A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054485" y="3379863"/>
            <a:ext cx="4079739" cy="906288"/>
          </a:xfrm>
          <a:prstGeom prst="straightConnector1">
            <a:avLst/>
          </a:prstGeom>
          <a:ln>
            <a:solidFill>
              <a:srgbClr val="0E93C8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DF8021-7095-75A5-90BB-6FA9929B872F}"/>
              </a:ext>
            </a:extLst>
          </p:cNvPr>
          <p:cNvSpPr/>
          <p:nvPr/>
        </p:nvSpPr>
        <p:spPr>
          <a:xfrm>
            <a:off x="10967213" y="4159402"/>
            <a:ext cx="752306" cy="1857938"/>
          </a:xfrm>
          <a:custGeom>
            <a:avLst/>
            <a:gdLst>
              <a:gd name="connsiteX0" fmla="*/ 674451 w 765110"/>
              <a:gd name="connsiteY0" fmla="*/ 0 h 1640732"/>
              <a:gd name="connsiteX1" fmla="*/ 706877 w 765110"/>
              <a:gd name="connsiteY1" fmla="*/ 933855 h 1640732"/>
              <a:gd name="connsiteX2" fmla="*/ 0 w 765110"/>
              <a:gd name="connsiteY2" fmla="*/ 1640732 h 1640732"/>
              <a:gd name="connsiteX0" fmla="*/ 0 w 1185691"/>
              <a:gd name="connsiteY0" fmla="*/ 0 h 1760858"/>
              <a:gd name="connsiteX1" fmla="*/ 1178372 w 1185691"/>
              <a:gd name="connsiteY1" fmla="*/ 1053981 h 1760858"/>
              <a:gd name="connsiteX2" fmla="*/ 471495 w 1185691"/>
              <a:gd name="connsiteY2" fmla="*/ 1760858 h 1760858"/>
              <a:gd name="connsiteX0" fmla="*/ 0 w 1346281"/>
              <a:gd name="connsiteY0" fmla="*/ 0 h 1760858"/>
              <a:gd name="connsiteX1" fmla="*/ 1339772 w 1346281"/>
              <a:gd name="connsiteY1" fmla="*/ 968176 h 1760858"/>
              <a:gd name="connsiteX2" fmla="*/ 471495 w 1346281"/>
              <a:gd name="connsiteY2" fmla="*/ 1760858 h 1760858"/>
              <a:gd name="connsiteX0" fmla="*/ 0 w 1350435"/>
              <a:gd name="connsiteY0" fmla="*/ 0 h 1760858"/>
              <a:gd name="connsiteX1" fmla="*/ 1339772 w 1350435"/>
              <a:gd name="connsiteY1" fmla="*/ 968176 h 1760858"/>
              <a:gd name="connsiteX2" fmla="*/ 471495 w 1350435"/>
              <a:gd name="connsiteY2" fmla="*/ 1760858 h 1760858"/>
              <a:gd name="connsiteX0" fmla="*/ 0 w 1349904"/>
              <a:gd name="connsiteY0" fmla="*/ 0 h 1760858"/>
              <a:gd name="connsiteX1" fmla="*/ 1339772 w 1349904"/>
              <a:gd name="connsiteY1" fmla="*/ 968176 h 1760858"/>
              <a:gd name="connsiteX2" fmla="*/ 471495 w 1349904"/>
              <a:gd name="connsiteY2" fmla="*/ 1760858 h 1760858"/>
              <a:gd name="connsiteX0" fmla="*/ 0 w 1339773"/>
              <a:gd name="connsiteY0" fmla="*/ 0 h 1760858"/>
              <a:gd name="connsiteX1" fmla="*/ 1339772 w 1339773"/>
              <a:gd name="connsiteY1" fmla="*/ 968176 h 1760858"/>
              <a:gd name="connsiteX2" fmla="*/ 471495 w 1339773"/>
              <a:gd name="connsiteY2" fmla="*/ 1760858 h 1760858"/>
              <a:gd name="connsiteX0" fmla="*/ 0 w 1340723"/>
              <a:gd name="connsiteY0" fmla="*/ 0 h 1760858"/>
              <a:gd name="connsiteX1" fmla="*/ 1339772 w 1340723"/>
              <a:gd name="connsiteY1" fmla="*/ 968176 h 1760858"/>
              <a:gd name="connsiteX2" fmla="*/ 471495 w 1340723"/>
              <a:gd name="connsiteY2" fmla="*/ 1760858 h 1760858"/>
              <a:gd name="connsiteX0" fmla="*/ 0 w 1341172"/>
              <a:gd name="connsiteY0" fmla="*/ 0 h 1760858"/>
              <a:gd name="connsiteX1" fmla="*/ 1339772 w 1341172"/>
              <a:gd name="connsiteY1" fmla="*/ 968176 h 1760858"/>
              <a:gd name="connsiteX2" fmla="*/ 471495 w 1341172"/>
              <a:gd name="connsiteY2" fmla="*/ 1760858 h 1760858"/>
              <a:gd name="connsiteX0" fmla="*/ 0 w 1341174"/>
              <a:gd name="connsiteY0" fmla="*/ 0 h 1760858"/>
              <a:gd name="connsiteX1" fmla="*/ 1339772 w 1341174"/>
              <a:gd name="connsiteY1" fmla="*/ 968176 h 1760858"/>
              <a:gd name="connsiteX2" fmla="*/ 471495 w 1341174"/>
              <a:gd name="connsiteY2" fmla="*/ 1760858 h 17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174" h="1760858">
                <a:moveTo>
                  <a:pt x="0" y="0"/>
                </a:moveTo>
                <a:cubicBezTo>
                  <a:pt x="863279" y="81369"/>
                  <a:pt x="1371481" y="626077"/>
                  <a:pt x="1339772" y="968176"/>
                </a:cubicBezTo>
                <a:cubicBezTo>
                  <a:pt x="1308063" y="1310275"/>
                  <a:pt x="925153" y="1696623"/>
                  <a:pt x="471495" y="1760858"/>
                </a:cubicBezTo>
              </a:path>
            </a:pathLst>
          </a:custGeom>
          <a:noFill/>
          <a:ln>
            <a:solidFill>
              <a:srgbClr val="7F7DB0"/>
            </a:solidFill>
            <a:prstDash val="sysDot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5BEA79-FEC0-1556-95AE-AF3F575AB86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163733" y="2958353"/>
            <a:ext cx="2970491" cy="3058987"/>
          </a:xfrm>
          <a:prstGeom prst="straightConnector1">
            <a:avLst/>
          </a:prstGeom>
          <a:ln>
            <a:solidFill>
              <a:srgbClr val="F56F4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5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13699-7F76-4997-DBAD-5DF4408D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6F8214E-02C6-9512-F568-036A83A92E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80112-80F2-627B-9178-5F4AC0F1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not to mess it up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9EF251-481B-BFE5-5AAD-7492C313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6E58E3-F054-ACE3-DA43-430DE15D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5377"/>
            <a:ext cx="11042311" cy="10072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Esteban" panose="02000000000000000000" pitchFamily="2" charset="0"/>
              </a:rPr>
              <a:t>LEARN HOW TO</a:t>
            </a:r>
          </a:p>
          <a:p>
            <a:pPr marL="0" indent="0">
              <a:buNone/>
            </a:pPr>
            <a:r>
              <a:rPr lang="en-US" sz="6400" dirty="0">
                <a:solidFill>
                  <a:srgbClr val="0E93C8"/>
                </a:solidFill>
                <a:latin typeface="Esteban" panose="02000000000000000000" pitchFamily="2" charset="0"/>
              </a:rPr>
              <a:t>COMMUNICATE</a:t>
            </a:r>
            <a:endParaRPr lang="en-US" sz="5200" dirty="0">
              <a:solidFill>
                <a:srgbClr val="0E93C8"/>
              </a:solidFill>
              <a:latin typeface="Esteban" panose="02000000000000000000" pitchFamily="2" charset="0"/>
            </a:endParaRPr>
          </a:p>
          <a:p>
            <a:endParaRPr lang="en-US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252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F04B-E796-342C-5556-5FBFD49C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7D5F5D-E1B4-3465-B10C-B42ED7E9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A15650-8EEE-6AF0-2553-460B995A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34EBC4-CA60-8B61-B0B5-A9D702BA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120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1934A9-3B66-207A-3FC4-D2EF5D60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b="1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25126621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0E82-78AF-DBF5-58D3-DF182A4E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C765225-A920-5150-6403-DDDB8310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991B7FB-E627-1B8B-EE0F-AC8FB1C8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what</a:t>
            </a:r>
            <a:r>
              <a:rPr lang="fr-FR" dirty="0"/>
              <a:t> and the </a:t>
            </a:r>
            <a:r>
              <a:rPr lang="fr-FR" dirty="0" err="1"/>
              <a:t>why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A6FBA-5A85-CCBC-002A-77BCAA05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distinguish two outputs from regression/ML models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What?</a:t>
            </a:r>
            <a:r>
              <a:rPr lang="en-GB" dirty="0"/>
              <a:t> The predictions themselves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Why? </a:t>
            </a:r>
            <a:r>
              <a:rPr lang="en-GB" dirty="0"/>
              <a:t>How the predictions were made</a:t>
            </a:r>
          </a:p>
          <a:p>
            <a:r>
              <a:rPr lang="en-GB" dirty="0"/>
              <a:t>There may be situations where the </a:t>
            </a:r>
            <a:r>
              <a:rPr lang="en-GB" dirty="0">
                <a:solidFill>
                  <a:srgbClr val="F56F4F"/>
                </a:solidFill>
              </a:rPr>
              <a:t>why</a:t>
            </a:r>
            <a:r>
              <a:rPr lang="en-GB" dirty="0"/>
              <a:t> is not needed:</a:t>
            </a:r>
          </a:p>
          <a:p>
            <a:pPr lvl="1"/>
            <a:r>
              <a:rPr lang="en-GB" dirty="0"/>
              <a:t>If the process is known well, or is low stakes</a:t>
            </a:r>
          </a:p>
          <a:p>
            <a:r>
              <a:rPr lang="en-GB" dirty="0"/>
              <a:t>Otherwise, it is preferable to understand the process which made the prediction:</a:t>
            </a:r>
          </a:p>
          <a:p>
            <a:pPr lvl="1"/>
            <a:r>
              <a:rPr lang="en-GB" dirty="0"/>
              <a:t>To better understand what happens, create knowledge</a:t>
            </a:r>
          </a:p>
          <a:p>
            <a:pPr lvl="1"/>
            <a:r>
              <a:rPr lang="en-GB" dirty="0"/>
              <a:t>To avoid undesirable bias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69D09-7111-7656-F468-391FF91D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618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68B2-25B8-CFEF-FFEA-199DF0B4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7B64CB5-7FAF-880C-0E57-41ADC98498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A7A60-BFC0-AA97-A384-F841E48C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Black box/White box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93B37-5C96-AF0A-4F34-F7DC6931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We also typically distinguish between white boxes (interpretable) and black boxes (too hard to interpret) models</a:t>
            </a:r>
          </a:p>
          <a:p>
            <a:r>
              <a:rPr lang="en-GB" dirty="0"/>
              <a:t>White boxes: generalised linear models, mixed models, decision trees…</a:t>
            </a:r>
          </a:p>
          <a:p>
            <a:pPr lvl="1"/>
            <a:r>
              <a:rPr lang="en-GB" dirty="0"/>
              <a:t>White boxes are </a:t>
            </a:r>
            <a:r>
              <a:rPr lang="en-GB" dirty="0">
                <a:solidFill>
                  <a:srgbClr val="F56F4F"/>
                </a:solidFill>
              </a:rPr>
              <a:t>not always easy to understand</a:t>
            </a:r>
            <a:endParaRPr lang="en-GB" dirty="0"/>
          </a:p>
          <a:p>
            <a:pPr lvl="1"/>
            <a:r>
              <a:rPr lang="en-GB" dirty="0"/>
              <a:t>The more variables &amp; interactions you have, the harder the interpretation</a:t>
            </a:r>
          </a:p>
          <a:p>
            <a:r>
              <a:rPr lang="en-GB" dirty="0"/>
              <a:t>Black boxes: neural networks, Random Forest, gradient boosting…</a:t>
            </a:r>
          </a:p>
          <a:p>
            <a:pPr lvl="1"/>
            <a:r>
              <a:rPr lang="en-GB" dirty="0"/>
              <a:t>The problem is that there are too many coefficients for you to reasonably understand what happens</a:t>
            </a:r>
          </a:p>
          <a:p>
            <a:pPr lvl="1"/>
            <a:r>
              <a:rPr lang="en-GB" dirty="0"/>
              <a:t>This does not mean there is no way to interpret these results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88BB3C-741B-4355-7991-88D12E4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186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08046-85A0-875F-AC89-0F0BA787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D09FD3-8AFA-4974-568E-E3F24EDD6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5E5A7B-601D-3237-F099-FCF87A11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what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1513CF-6B8A-79FF-D415-691E624C9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In R, with any model, you can use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predict()</a:t>
            </a:r>
            <a:r>
              <a:rPr lang="en-GB" dirty="0">
                <a:cs typeface="Fira Code" pitchFamily="1" charset="0"/>
              </a:rPr>
              <a:t> function to generate… predictions</a:t>
            </a:r>
          </a:p>
          <a:p>
            <a:pPr lvl="1"/>
            <a:r>
              <a:rPr lang="en-GB" dirty="0">
                <a:cs typeface="Fira Code" pitchFamily="1" charset="0"/>
              </a:rPr>
              <a:t>You can do that on the data you used to fit the model, or new raw data, or on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counterfactual data</a:t>
            </a:r>
            <a:r>
              <a:rPr lang="en-GB" dirty="0">
                <a:cs typeface="Fira Code" pitchFamily="1" charset="0"/>
              </a:rPr>
              <a:t> you created yourself</a:t>
            </a:r>
            <a:endParaRPr lang="en-GB" dirty="0">
              <a:solidFill>
                <a:srgbClr val="F56F4F"/>
              </a:solidFill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The latter is interesting, we can use it to generate predictions for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what-if scenarios </a:t>
            </a:r>
            <a:r>
              <a:rPr lang="en-GB" dirty="0">
                <a:cs typeface="Fira Code" pitchFamily="1" charset="0"/>
              </a:rPr>
              <a:t>(counterfactuals) and to generate predictions at fixed levels of variables</a:t>
            </a:r>
          </a:p>
          <a:p>
            <a:pPr lvl="1"/>
            <a:r>
              <a:rPr lang="en-GB" dirty="0">
                <a:cs typeface="Fira Code" pitchFamily="1" charset="0"/>
              </a:rPr>
              <a:t>E.g. what is the average probability of spending a night in an emergency service when one has a long-term illness?</a:t>
            </a:r>
          </a:p>
          <a:p>
            <a:pPr lvl="1"/>
            <a:r>
              <a:rPr lang="en-GB" dirty="0"/>
              <a:t>What would be the probability of being employed if everyone undertook some job programme?</a:t>
            </a:r>
          </a:p>
          <a:p>
            <a:r>
              <a:rPr lang="en-GB" dirty="0"/>
              <a:t>I use the </a:t>
            </a:r>
            <a:r>
              <a:rPr lang="en-GB" dirty="0">
                <a:hlinkClick r:id="rId3"/>
              </a:rPr>
              <a:t>marginaleffects</a:t>
            </a:r>
            <a:r>
              <a:rPr lang="en-GB" dirty="0"/>
              <a:t> package for this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B0A508-D1D4-9A14-6A4A-FEC60C00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2221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B903-BB01-2D35-5179-F0BC5640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DCF61C4-E28B-E9DC-8432-1B24EEA9B1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A05B12-3E0B-5B32-EB9D-F758FFE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why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9B4D4B-2C2D-36F1-02E5-34770647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With white box models, you can understand the why more or less easily by looking at coefficients</a:t>
            </a:r>
          </a:p>
          <a:p>
            <a:pPr lvl="1"/>
            <a:r>
              <a:rPr lang="en-GB" dirty="0"/>
              <a:t>You can organise that tidily in a </a:t>
            </a:r>
            <a:r>
              <a:rPr lang="en-GB" dirty="0">
                <a:solidFill>
                  <a:srgbClr val="F56F4F"/>
                </a:solidFill>
              </a:rPr>
              <a:t>regression table</a:t>
            </a:r>
            <a:r>
              <a:rPr lang="en-GB" dirty="0"/>
              <a:t> or in a </a:t>
            </a:r>
            <a:r>
              <a:rPr lang="en-GB" dirty="0" err="1">
                <a:solidFill>
                  <a:srgbClr val="F56F4F"/>
                </a:solidFill>
              </a:rPr>
              <a:t>dotplot</a:t>
            </a:r>
            <a:endParaRPr lang="en-GB" dirty="0">
              <a:solidFill>
                <a:srgbClr val="F56F4F"/>
              </a:solidFill>
            </a:endParaRPr>
          </a:p>
          <a:p>
            <a:r>
              <a:rPr lang="en-GB" dirty="0"/>
              <a:t>With black box models, it is more complicated</a:t>
            </a:r>
          </a:p>
          <a:p>
            <a:pPr lvl="1"/>
            <a:r>
              <a:rPr lang="en-GB" dirty="0"/>
              <a:t>You will have too many coefficients to interpret</a:t>
            </a:r>
          </a:p>
          <a:p>
            <a:pPr lvl="1"/>
            <a:r>
              <a:rPr lang="en-GB" dirty="0"/>
              <a:t>Fortunately, there exists </a:t>
            </a:r>
            <a:r>
              <a:rPr lang="en-GB" dirty="0">
                <a:solidFill>
                  <a:srgbClr val="F56F4F"/>
                </a:solidFill>
              </a:rPr>
              <a:t>model agnostic </a:t>
            </a:r>
            <a:r>
              <a:rPr lang="en-GB" dirty="0"/>
              <a:t>(i.e. works with any model)</a:t>
            </a:r>
            <a:r>
              <a:rPr lang="en-GB" dirty="0">
                <a:solidFill>
                  <a:srgbClr val="F56F4F"/>
                </a:solidFill>
              </a:rPr>
              <a:t> </a:t>
            </a:r>
            <a:r>
              <a:rPr lang="en-GB" dirty="0"/>
              <a:t>methods to understand your model better</a:t>
            </a:r>
          </a:p>
          <a:p>
            <a:pPr lvl="1"/>
            <a:r>
              <a:rPr lang="en-GB" dirty="0"/>
              <a:t>I use the </a:t>
            </a:r>
            <a:r>
              <a:rPr lang="en-GB" dirty="0">
                <a:hlinkClick r:id="rId3"/>
              </a:rPr>
              <a:t>Dalex</a:t>
            </a:r>
            <a:r>
              <a:rPr lang="en-GB" dirty="0"/>
              <a:t> package for this </a:t>
            </a:r>
          </a:p>
          <a:p>
            <a:pPr lvl="2"/>
            <a:r>
              <a:rPr lang="en-GB" dirty="0"/>
              <a:t>The package has a </a:t>
            </a:r>
            <a:r>
              <a:rPr lang="en-GB" dirty="0">
                <a:hlinkClick r:id="rId4"/>
              </a:rPr>
              <a:t>free book</a:t>
            </a:r>
            <a:endParaRPr lang="en-GB" dirty="0"/>
          </a:p>
          <a:p>
            <a:pPr lvl="2"/>
            <a:r>
              <a:rPr lang="en-GB" dirty="0"/>
              <a:t>For a more general book on interpretation: </a:t>
            </a:r>
            <a:r>
              <a:rPr lang="en-GB" dirty="0">
                <a:hlinkClick r:id="rId5"/>
              </a:rPr>
              <a:t>Interpretable Machine Learning</a:t>
            </a:r>
            <a:r>
              <a:rPr lang="en-GB" dirty="0"/>
              <a:t> by Christoph Molnar</a:t>
            </a:r>
          </a:p>
          <a:p>
            <a:pPr lvl="2"/>
            <a:r>
              <a:rPr lang="en-GB" dirty="0"/>
              <a:t>Also, Tidy </a:t>
            </a:r>
            <a:r>
              <a:rPr lang="en-GB" dirty="0" err="1"/>
              <a:t>Modeling</a:t>
            </a:r>
            <a:r>
              <a:rPr lang="en-GB" dirty="0"/>
              <a:t> with R is a great, up-to-date book with the latest shiny packages for doing modelling, and has a chapter on explainability: </a:t>
            </a:r>
            <a:r>
              <a:rPr lang="en-GB" dirty="0">
                <a:hlinkClick r:id="rId6"/>
              </a:rPr>
              <a:t>https://www.tmwr.org/</a:t>
            </a:r>
            <a:r>
              <a:rPr lang="en-GB" dirty="0"/>
              <a:t> 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22AD6E-40E9-DF41-8539-EEC7A9A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8755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10CD-3A4D-F2AF-1B08-BFF7E0EED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34E7AA-173B-8046-FCD7-FC519ABC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998094-D7B6-DD16-0522-4EB49178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957E26-8B45-8970-9C1F-19F25019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125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5E6D6AE-33E8-DA6F-F802-05E05D85820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same kind of rules apply to regression tables as for descriptive tables (so refer to this)</a:t>
            </a:r>
          </a:p>
          <a:p>
            <a:r>
              <a:rPr lang="en-GB" dirty="0"/>
              <a:t>However, the standard R output for regression is terrible</a:t>
            </a:r>
          </a:p>
          <a:p>
            <a:pPr lvl="1"/>
            <a:r>
              <a:rPr lang="en-GB" dirty="0"/>
              <a:t>So use the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tidy()</a:t>
            </a:r>
            <a:r>
              <a:rPr lang="en-GB" dirty="0"/>
              <a:t> function from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broom</a:t>
            </a:r>
            <a:r>
              <a:rPr lang="en-GB" dirty="0"/>
              <a:t> instead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A7E158D-0225-0AA6-A726-DF3001DA48C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FF1CF6-C9E0-F745-0687-F8631D4F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2" y="4087276"/>
            <a:ext cx="4930018" cy="175799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133CE9F-2646-74FF-5901-4900A5D39546}"/>
              </a:ext>
            </a:extLst>
          </p:cNvPr>
          <p:cNvSpPr txBox="1">
            <a:spLocks/>
          </p:cNvSpPr>
          <p:nvPr/>
        </p:nvSpPr>
        <p:spPr>
          <a:xfrm>
            <a:off x="569082" y="6069014"/>
            <a:ext cx="4343400" cy="5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This is not even a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6A9055-3702-6512-04E0-3FB53C42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268" y="4239959"/>
            <a:ext cx="3943900" cy="1381318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85D70D2-B7B8-FE7D-BDB2-BF215D86529F}"/>
              </a:ext>
            </a:extLst>
          </p:cNvPr>
          <p:cNvSpPr txBox="1">
            <a:spLocks/>
          </p:cNvSpPr>
          <p:nvPr/>
        </p:nvSpPr>
        <p:spPr>
          <a:xfrm>
            <a:off x="6781046" y="6069014"/>
            <a:ext cx="3810754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Better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95C90D7-668C-0E00-E8A1-BF925B12F264}"/>
              </a:ext>
            </a:extLst>
          </p:cNvPr>
          <p:cNvSpPr txBox="1">
            <a:spLocks/>
          </p:cNvSpPr>
          <p:nvPr/>
        </p:nvSpPr>
        <p:spPr>
          <a:xfrm>
            <a:off x="5625068" y="4702824"/>
            <a:ext cx="838200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&lt;&lt;&lt;</a:t>
            </a:r>
          </a:p>
        </p:txBody>
      </p:sp>
    </p:spTree>
    <p:extLst>
      <p:ext uri="{BB962C8B-B14F-4D97-AF65-F5344CB8AC3E}">
        <p14:creationId xmlns:p14="http://schemas.microsoft.com/office/powerpoint/2010/main" val="41276325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4B308-057E-47E8-994E-4F0DF4207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9EB3AE-F878-DBED-2709-D185A941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3D008F-9D80-7021-70D8-A7071C9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C2E527-A175-C008-E62C-D4D8C70D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126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B60E18-FF04-88B8-38C9-D6E5804D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1" y="1901570"/>
            <a:ext cx="4361075" cy="1527430"/>
          </a:xfrm>
          <a:prstGeom prst="rect">
            <a:avLst/>
          </a:prstGeom>
        </p:spPr>
      </p:pic>
      <p:pic>
        <p:nvPicPr>
          <p:cNvPr id="15" name="Graphique 14" descr="Coche contour">
            <a:extLst>
              <a:ext uri="{FF2B5EF4-FFF2-40B4-BE49-F238E27FC236}">
                <a16:creationId xmlns:a16="http://schemas.microsoft.com/office/drawing/2014/main" id="{E33ABB65-84B5-D6E7-2AC1-B3AAA25A1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181" y="3510110"/>
            <a:ext cx="705679" cy="705679"/>
          </a:xfrm>
          <a:prstGeom prst="rect">
            <a:avLst/>
          </a:prstGeom>
        </p:spPr>
      </p:pic>
      <p:pic>
        <p:nvPicPr>
          <p:cNvPr id="16" name="Graphique 15" descr="Coche contour">
            <a:extLst>
              <a:ext uri="{FF2B5EF4-FFF2-40B4-BE49-F238E27FC236}">
                <a16:creationId xmlns:a16="http://schemas.microsoft.com/office/drawing/2014/main" id="{DAE79060-4CE4-1EBE-E6A1-8078E5204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0224" y="3510109"/>
            <a:ext cx="705679" cy="705679"/>
          </a:xfrm>
          <a:prstGeom prst="rect">
            <a:avLst/>
          </a:prstGeom>
        </p:spPr>
      </p:pic>
      <p:pic>
        <p:nvPicPr>
          <p:cNvPr id="18" name="Graphique 17" descr="Fermer contour">
            <a:extLst>
              <a:ext uri="{FF2B5EF4-FFF2-40B4-BE49-F238E27FC236}">
                <a16:creationId xmlns:a16="http://schemas.microsoft.com/office/drawing/2014/main" id="{6002A75C-776B-4A81-5593-3B0C4AF7A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0082" y="3510109"/>
            <a:ext cx="705678" cy="705678"/>
          </a:xfrm>
          <a:prstGeom prst="rect">
            <a:avLst/>
          </a:prstGeom>
        </p:spPr>
      </p:pic>
      <p:pic>
        <p:nvPicPr>
          <p:cNvPr id="19" name="Graphique 18" descr="Fermer contour">
            <a:extLst>
              <a:ext uri="{FF2B5EF4-FFF2-40B4-BE49-F238E27FC236}">
                <a16:creationId xmlns:a16="http://schemas.microsoft.com/office/drawing/2014/main" id="{074D405B-7DFA-CBCD-7F16-01DA247A5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4391" y="3510109"/>
            <a:ext cx="705678" cy="705678"/>
          </a:xfrm>
          <a:prstGeom prst="rect">
            <a:avLst/>
          </a:prstGeom>
        </p:spPr>
      </p:pic>
      <p:pic>
        <p:nvPicPr>
          <p:cNvPr id="20" name="Graphique 19" descr="Fermer contour">
            <a:extLst>
              <a:ext uri="{FF2B5EF4-FFF2-40B4-BE49-F238E27FC236}">
                <a16:creationId xmlns:a16="http://schemas.microsoft.com/office/drawing/2014/main" id="{DAA0CA18-C99E-71F8-2A22-AC629AD56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8578" y="3510109"/>
            <a:ext cx="705678" cy="70567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53A9BBC-084C-CFE8-E57E-EA9A3A3DE441}"/>
              </a:ext>
            </a:extLst>
          </p:cNvPr>
          <p:cNvSpPr txBox="1">
            <a:spLocks/>
          </p:cNvSpPr>
          <p:nvPr/>
        </p:nvSpPr>
        <p:spPr>
          <a:xfrm>
            <a:off x="990600" y="4322833"/>
            <a:ext cx="10515600" cy="2398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might make enemies there:</a:t>
            </a:r>
          </a:p>
          <a:p>
            <a:pPr lvl="1"/>
            <a:r>
              <a:rPr lang="en-GB" dirty="0"/>
              <a:t>Term and estimate, you obviously keep</a:t>
            </a:r>
          </a:p>
          <a:p>
            <a:pPr lvl="1"/>
            <a:r>
              <a:rPr lang="en-GB" dirty="0"/>
              <a:t>Std. error will be too complicated for most people to understand </a:t>
            </a:r>
          </a:p>
          <a:p>
            <a:pPr lvl="1"/>
            <a:r>
              <a:rPr lang="en-GB" dirty="0"/>
              <a:t>T-statistic, nobody understands this (though you can use it to measure variable contribution to a model)</a:t>
            </a:r>
          </a:p>
          <a:p>
            <a:pPr lvl="1"/>
            <a:r>
              <a:rPr lang="en-GB" dirty="0"/>
              <a:t>P-values… are bad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0777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B9BBC-FFC5-8E1C-948E-27FA7D7E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0EE670A-6DF3-4731-D9C4-F333E99A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178701-B957-EB39-0E7C-5E42F3B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Confidence </a:t>
            </a:r>
            <a:r>
              <a:rPr lang="fr-FR" dirty="0" err="1"/>
              <a:t>intervals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5D584C-307F-3E0E-FC08-4E88E688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127</a:t>
            </a:fld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36F135EE-4248-845A-2004-76897741CBB1}"/>
              </a:ext>
            </a:extLst>
          </p:cNvPr>
          <p:cNvSpPr txBox="1">
            <a:spLocks/>
          </p:cNvSpPr>
          <p:nvPr/>
        </p:nvSpPr>
        <p:spPr>
          <a:xfrm>
            <a:off x="990600" y="3517764"/>
            <a:ext cx="10515600" cy="334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Here’s why I think p-values are bad and you should use confidence intervals:</a:t>
            </a:r>
          </a:p>
          <a:p>
            <a:pPr lvl="1"/>
            <a:r>
              <a:rPr lang="en-GB" dirty="0"/>
              <a:t>People </a:t>
            </a:r>
            <a:r>
              <a:rPr lang="en-GB" dirty="0">
                <a:solidFill>
                  <a:srgbClr val="F56F4F"/>
                </a:solidFill>
              </a:rPr>
              <a:t>don’t understand</a:t>
            </a:r>
            <a:r>
              <a:rPr lang="en-GB" dirty="0"/>
              <a:t> what a p-value means</a:t>
            </a:r>
          </a:p>
          <a:p>
            <a:pPr lvl="1"/>
            <a:r>
              <a:rPr lang="en-GB" dirty="0"/>
              <a:t>People are fixated on getting a p-value &lt; 0.05 and don’t understand what a p-value of 0.048 might mean</a:t>
            </a:r>
          </a:p>
          <a:p>
            <a:pPr lvl="1"/>
            <a:r>
              <a:rPr lang="en-GB" dirty="0"/>
              <a:t>I find this system of *** (&lt; 0.001), ** (&lt; 0.01), * (&lt; 0.05) too arbitrary</a:t>
            </a:r>
          </a:p>
          <a:p>
            <a:pPr lvl="1"/>
            <a:r>
              <a:rPr lang="en-GB" dirty="0"/>
              <a:t>Confidence intervals tell you about the uncertainty around your parameter</a:t>
            </a:r>
          </a:p>
          <a:p>
            <a:pPr lvl="1"/>
            <a:r>
              <a:rPr lang="en-GB" dirty="0"/>
              <a:t>Confidence intervals tell you about its possible magnitudes</a:t>
            </a:r>
          </a:p>
          <a:p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F7280D-F690-C0E4-F63C-B7C3428D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075" y="1795521"/>
            <a:ext cx="4698647" cy="132556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5C08E-BEAC-0E78-5878-F21223051F5A}"/>
              </a:ext>
            </a:extLst>
          </p:cNvPr>
          <p:cNvSpPr txBox="1">
            <a:spLocks/>
          </p:cNvSpPr>
          <p:nvPr/>
        </p:nvSpPr>
        <p:spPr>
          <a:xfrm>
            <a:off x="5984341" y="1690687"/>
            <a:ext cx="6094120" cy="1690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Confidence interval at a given confidence level (here 95%): we are 95% confident the estimate lies between [</a:t>
            </a:r>
            <a:r>
              <a:rPr lang="en-GB" dirty="0" err="1"/>
              <a:t>conf.low</a:t>
            </a:r>
            <a:r>
              <a:rPr lang="en-GB" dirty="0"/>
              <a:t>; </a:t>
            </a:r>
            <a:r>
              <a:rPr lang="en-GB" dirty="0" err="1"/>
              <a:t>conf.high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990430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0E825-A252-1CC6-1315-DF4FC6E2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9ACC72-A8AE-3EF3-793F-D9FF9606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BE7832-CEF8-F140-1BD3-8CDB3D7D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design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3186-19E5-1517-5F36-58A3C7A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128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9826AC7-B04D-2539-8C23-B31552087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47755"/>
              </p:ext>
            </p:extLst>
          </p:nvPr>
        </p:nvGraphicFramePr>
        <p:xfrm>
          <a:off x="959667" y="2679311"/>
          <a:ext cx="3521798" cy="2266872"/>
        </p:xfrm>
        <a:graphic>
          <a:graphicData uri="http://schemas.openxmlformats.org/drawingml/2006/table">
            <a:tbl>
              <a:tblPr/>
              <a:tblGrid>
                <a:gridCol w="1197065">
                  <a:extLst>
                    <a:ext uri="{9D8B030D-6E8A-4147-A177-3AD203B41FA5}">
                      <a16:colId xmlns:a16="http://schemas.microsoft.com/office/drawing/2014/main" val="4043215186"/>
                    </a:ext>
                  </a:extLst>
                </a:gridCol>
                <a:gridCol w="885694">
                  <a:extLst>
                    <a:ext uri="{9D8B030D-6E8A-4147-A177-3AD203B41FA5}">
                      <a16:colId xmlns:a16="http://schemas.microsoft.com/office/drawing/2014/main" val="3173454789"/>
                    </a:ext>
                  </a:extLst>
                </a:gridCol>
                <a:gridCol w="85836">
                  <a:extLst>
                    <a:ext uri="{9D8B030D-6E8A-4147-A177-3AD203B41FA5}">
                      <a16:colId xmlns:a16="http://schemas.microsoft.com/office/drawing/2014/main" val="2076193178"/>
                    </a:ext>
                  </a:extLst>
                </a:gridCol>
                <a:gridCol w="1353203">
                  <a:extLst>
                    <a:ext uri="{9D8B030D-6E8A-4147-A177-3AD203B41FA5}">
                      <a16:colId xmlns:a16="http://schemas.microsoft.com/office/drawing/2014/main" val="2520327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  <a:r>
                        <a:rPr lang="fr-FR" sz="18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Coef.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[CI 95%]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94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[29,82; 39,93]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425215"/>
                  </a:ext>
                </a:extLst>
              </a:tr>
              <a:tr h="380054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-3,24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[-4,96; -1,52]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591420"/>
                  </a:ext>
                </a:extLst>
              </a:tr>
              <a:tr h="38929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-0,03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[-0,06; -0,01]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313394"/>
                  </a:ext>
                </a:extLst>
              </a:tr>
              <a:tr h="36213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Gear (ref. 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408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[-1,36; 3,89]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529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[-1,78; 5,53]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919864"/>
                  </a:ext>
                </a:extLst>
              </a:tr>
            </a:tbl>
          </a:graphicData>
        </a:graphic>
      </p:graphicFrame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AE2E79E-A3A6-E68C-FA9F-981F9781DC10}"/>
              </a:ext>
            </a:extLst>
          </p:cNvPr>
          <p:cNvSpPr txBox="1">
            <a:spLocks/>
          </p:cNvSpPr>
          <p:nvPr/>
        </p:nvSpPr>
        <p:spPr>
          <a:xfrm>
            <a:off x="396410" y="1653040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miles per gallon </a:t>
            </a:r>
            <a:r>
              <a:rPr lang="fr-FR" dirty="0" err="1"/>
              <a:t>consumed</a:t>
            </a:r>
            <a:r>
              <a:rPr lang="fr-FR" dirty="0"/>
              <a:t> in cars, </a:t>
            </a:r>
            <a:r>
              <a:rPr lang="fr-FR" dirty="0" err="1"/>
              <a:t>Year</a:t>
            </a:r>
            <a:r>
              <a:rPr lang="fr-FR" dirty="0"/>
              <a:t>,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model (</a:t>
            </a:r>
            <a:r>
              <a:rPr lang="fr-FR" dirty="0" err="1"/>
              <a:t>mpg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N = XX)</a:t>
            </a:r>
            <a:endParaRPr lang="en-GB" b="1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C16FFD-248D-8EE4-2905-316FEA34BE91}"/>
              </a:ext>
            </a:extLst>
          </p:cNvPr>
          <p:cNvSpPr txBox="1">
            <a:spLocks/>
          </p:cNvSpPr>
          <p:nvPr/>
        </p:nvSpPr>
        <p:spPr>
          <a:xfrm>
            <a:off x="439126" y="4946183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/>
              <a:t>CI: confidence </a:t>
            </a:r>
            <a:r>
              <a:rPr lang="fr-FR" sz="1400" dirty="0" err="1"/>
              <a:t>interval</a:t>
            </a:r>
            <a:r>
              <a:rPr lang="fr-FR" sz="1400" dirty="0"/>
              <a:t>.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C0F0A-334E-7D92-37DB-93910CAB82AB}"/>
              </a:ext>
            </a:extLst>
          </p:cNvPr>
          <p:cNvSpPr txBox="1">
            <a:spLocks/>
          </p:cNvSpPr>
          <p:nvPr/>
        </p:nvSpPr>
        <p:spPr>
          <a:xfrm>
            <a:off x="5606358" y="2390114"/>
            <a:ext cx="6327297" cy="396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Use the same rules as for descriptive tables</a:t>
            </a:r>
          </a:p>
          <a:p>
            <a:r>
              <a:rPr lang="en-GB" sz="2400" dirty="0"/>
              <a:t>Harder to format (in my opinion)</a:t>
            </a:r>
          </a:p>
          <a:p>
            <a:pPr lvl="1"/>
            <a:r>
              <a:rPr lang="en-GB" sz="2000" dirty="0"/>
              <a:t>You can use </a:t>
            </a:r>
            <a:r>
              <a:rPr lang="en-GB" sz="2000" dirty="0" err="1"/>
              <a:t>subheaders</a:t>
            </a:r>
            <a:r>
              <a:rPr lang="en-GB" sz="2000" dirty="0"/>
              <a:t> to distinguish between families of variables</a:t>
            </a:r>
          </a:p>
          <a:p>
            <a:pPr lvl="1"/>
            <a:r>
              <a:rPr lang="en-GB" sz="2000" dirty="0"/>
              <a:t>Keep two decimals, or one significant decimal</a:t>
            </a:r>
          </a:p>
          <a:p>
            <a:pPr lvl="1"/>
            <a:r>
              <a:rPr lang="en-GB" sz="2000" dirty="0"/>
              <a:t>Coefficients right-aligned, CI left-aligned (add an empty column between the two to adjust white space)</a:t>
            </a:r>
          </a:p>
          <a:p>
            <a:pPr lvl="1"/>
            <a:r>
              <a:rPr lang="en-GB" sz="2000" dirty="0"/>
              <a:t>Problem: the semi-colon (;) are not aligned</a:t>
            </a:r>
          </a:p>
          <a:p>
            <a:pPr lvl="1"/>
            <a:r>
              <a:rPr lang="en-GB" sz="2000" dirty="0"/>
              <a:t>I put significant results in bold</a:t>
            </a:r>
          </a:p>
          <a:p>
            <a:r>
              <a:rPr lang="en-GB" sz="2400" dirty="0"/>
              <a:t>Add new columns if multiple models</a:t>
            </a:r>
          </a:p>
        </p:txBody>
      </p:sp>
    </p:spTree>
    <p:extLst>
      <p:ext uri="{BB962C8B-B14F-4D97-AF65-F5344CB8AC3E}">
        <p14:creationId xmlns:p14="http://schemas.microsoft.com/office/powerpoint/2010/main" val="18459216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5A62-F4AD-18BC-7B7D-620E3DD4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351A22D-DA46-016B-70D7-8425D89D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B764BAE-E359-2518-4D4E-3753185F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Alternative: dot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FDB0C3-B69D-8C2D-3818-6675CB70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102B7B-C991-77A4-8535-56785DB7A3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024" y="1609207"/>
            <a:ext cx="6274099" cy="374549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A89B4-D0A1-7CF5-7B57-DD9B47C25D54}"/>
              </a:ext>
            </a:extLst>
          </p:cNvPr>
          <p:cNvSpPr txBox="1">
            <a:spLocks/>
          </p:cNvSpPr>
          <p:nvPr/>
        </p:nvSpPr>
        <p:spPr>
          <a:xfrm>
            <a:off x="7516237" y="1552776"/>
            <a:ext cx="4281791" cy="390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results may be hard to see, depending on your coefficients</a:t>
            </a:r>
          </a:p>
          <a:p>
            <a:r>
              <a:rPr lang="en-GB" dirty="0"/>
              <a:t>A solution could be to get standardised coefficients</a:t>
            </a:r>
          </a:p>
        </p:txBody>
      </p:sp>
    </p:spTree>
    <p:extLst>
      <p:ext uri="{BB962C8B-B14F-4D97-AF65-F5344CB8AC3E}">
        <p14:creationId xmlns:p14="http://schemas.microsoft.com/office/powerpoint/2010/main" val="154915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FF70-00AB-1BF6-EB57-BFB9EC01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36F83C6-47F5-5467-B50C-32CAE17991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7F3B5E-8560-E0CB-EE1F-1FDCD137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5E8D80-24C8-C9E3-A6E3-8D5AD2F7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4080E31-401F-F7B0-73B8-02EFDD8E1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3567366"/>
          </a:xfrm>
        </p:spPr>
        <p:txBody>
          <a:bodyPr>
            <a:normAutofit/>
          </a:bodyPr>
          <a:lstStyle/>
          <a:p>
            <a:r>
              <a:rPr lang="en-US" dirty="0"/>
              <a:t>Simplifying (or vulgarizing) is a </a:t>
            </a:r>
            <a:r>
              <a:rPr lang="en-US" dirty="0">
                <a:solidFill>
                  <a:srgbClr val="E76321"/>
                </a:solidFill>
              </a:rPr>
              <a:t>core skill</a:t>
            </a:r>
            <a:r>
              <a:rPr lang="en-US" dirty="0"/>
              <a:t>, because there is a change of dynamic </a:t>
            </a:r>
          </a:p>
          <a:p>
            <a:r>
              <a:rPr lang="en-US" dirty="0"/>
              <a:t>As a student, some authority figure (e.g. me) gives you technical knowledge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Vocabulary </a:t>
            </a:r>
            <a:r>
              <a:rPr lang="en-US" dirty="0"/>
              <a:t>is often </a:t>
            </a:r>
            <a:r>
              <a:rPr lang="en-US" dirty="0">
                <a:solidFill>
                  <a:srgbClr val="E76321"/>
                </a:solidFill>
              </a:rPr>
              <a:t>technical jargon</a:t>
            </a:r>
            <a:r>
              <a:rPr lang="en-US" dirty="0"/>
              <a:t>, which is shared between both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/>
              <a:t>As a professional, this is reversed:</a:t>
            </a:r>
          </a:p>
          <a:p>
            <a:pPr lvl="1"/>
            <a:r>
              <a:rPr lang="en-US" dirty="0"/>
              <a:t>You are the authority figure (people expect you to know what you are doing)</a:t>
            </a:r>
          </a:p>
          <a:p>
            <a:pPr lvl="1"/>
            <a:r>
              <a:rPr lang="en-US" dirty="0"/>
              <a:t>Vocabulary is </a:t>
            </a:r>
            <a:r>
              <a:rPr lang="en-US" dirty="0">
                <a:solidFill>
                  <a:srgbClr val="E76321"/>
                </a:solidFill>
              </a:rPr>
              <a:t>not expected </a:t>
            </a:r>
            <a:r>
              <a:rPr lang="en-US" dirty="0"/>
              <a:t>to be technical jargon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personne, Visage humain, mur, habits&#10;&#10;Description générée automatiquement">
            <a:extLst>
              <a:ext uri="{FF2B5EF4-FFF2-40B4-BE49-F238E27FC236}">
                <a16:creationId xmlns:a16="http://schemas.microsoft.com/office/drawing/2014/main" id="{773FEDA9-3FE8-F2FA-DE5E-E86E93308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61" y="5258054"/>
            <a:ext cx="2194739" cy="14634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11580F-058B-1154-DD17-BC33321385BD}"/>
              </a:ext>
            </a:extLst>
          </p:cNvPr>
          <p:cNvSpPr txBox="1"/>
          <p:nvPr/>
        </p:nvSpPr>
        <p:spPr>
          <a:xfrm>
            <a:off x="3657600" y="5411695"/>
            <a:ext cx="419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Be aware you can be an authority figure and still spout utter nonsense</a:t>
            </a:r>
          </a:p>
        </p:txBody>
      </p:sp>
    </p:spTree>
    <p:extLst>
      <p:ext uri="{BB962C8B-B14F-4D97-AF65-F5344CB8AC3E}">
        <p14:creationId xmlns:p14="http://schemas.microsoft.com/office/powerpoint/2010/main" val="4142333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4FA3-CCC6-E09C-88CC-42B214B7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3BEC87-A786-CD2A-D918-087F7B667B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B512491-7EF5-BAB4-DE3C-781DB944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Extracting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further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insights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6272E-AB46-E920-54C1-F5041CFB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fr-FR" dirty="0"/>
              <a:t>Most people stop at a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all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Predictions</a:t>
            </a:r>
            <a:r>
              <a:rPr lang="fr-FR" dirty="0"/>
              <a:t> for </a:t>
            </a:r>
            <a:r>
              <a:rPr lang="fr-FR" dirty="0" err="1"/>
              <a:t>specific</a:t>
            </a:r>
            <a:r>
              <a:rPr lang="fr-FR" dirty="0"/>
              <a:t> observations</a:t>
            </a:r>
          </a:p>
          <a:p>
            <a:pPr lvl="1"/>
            <a:r>
              <a:rPr lang="fr-FR" dirty="0" err="1"/>
              <a:t>Counterfactual</a:t>
            </a:r>
            <a:r>
              <a:rPr lang="fr-FR" dirty="0"/>
              <a:t> scenarios</a:t>
            </a:r>
          </a:p>
          <a:p>
            <a:pPr lvl="1"/>
            <a:r>
              <a:rPr lang="fr-FR" dirty="0" err="1"/>
              <a:t>Comparisons</a:t>
            </a:r>
            <a:r>
              <a:rPr lang="fr-FR" dirty="0"/>
              <a:t> and </a:t>
            </a:r>
            <a:r>
              <a:rPr lang="fr-FR" dirty="0" err="1"/>
              <a:t>contrasts</a:t>
            </a:r>
            <a:endParaRPr lang="fr-FR" dirty="0"/>
          </a:p>
          <a:p>
            <a:pPr lvl="1"/>
            <a:r>
              <a:rPr lang="fr-FR" dirty="0"/>
              <a:t>Marginal </a:t>
            </a:r>
            <a:r>
              <a:rPr lang="fr-FR" dirty="0" err="1"/>
              <a:t>effects</a:t>
            </a:r>
            <a:r>
              <a:rPr lang="fr-FR" dirty="0"/>
              <a:t> of variables at </a:t>
            </a:r>
            <a:r>
              <a:rPr lang="fr-FR" dirty="0" err="1"/>
              <a:t>specific</a:t>
            </a:r>
            <a:r>
              <a:rPr lang="fr-FR" dirty="0"/>
              <a:t> values of </a:t>
            </a:r>
            <a:r>
              <a:rPr lang="fr-FR" dirty="0" err="1"/>
              <a:t>covariates</a:t>
            </a:r>
            <a:endParaRPr lang="fr-FR" dirty="0"/>
          </a:p>
          <a:p>
            <a:pPr lvl="1"/>
            <a:r>
              <a:rPr lang="fr-FR" dirty="0"/>
              <a:t>Variable importance…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commonly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(</a:t>
            </a:r>
            <a:r>
              <a:rPr lang="fr-FR" dirty="0" err="1"/>
              <a:t>except</a:t>
            </a:r>
            <a:r>
              <a:rPr lang="fr-FR" dirty="0"/>
              <a:t> variable importance),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sure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time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9675B5-0E64-3981-8E88-339A07F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2692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235F-60A4-3519-A484-BD67A693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5841278-11FC-60FB-2E3C-36F5F532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CBEE34-1177-9567-4855-81EBAD6F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9994F-86C5-0F90-4247-A441BC52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Dataset</a:t>
            </a:r>
            <a:r>
              <a:rPr lang="fr-FR" dirty="0"/>
              <a:t> of 2K observations, four variables: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Outcome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travelled</a:t>
            </a:r>
            <a:r>
              <a:rPr lang="fr-FR" dirty="0"/>
              <a:t> to a test center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HIV </a:t>
            </a:r>
            <a:r>
              <a:rPr lang="fr-FR" dirty="0" err="1"/>
              <a:t>status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Agecat</a:t>
            </a:r>
            <a:r>
              <a:rPr lang="fr-FR" dirty="0"/>
              <a:t>: &lt;18, 18 to 35, &gt;35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Incentive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received</a:t>
            </a:r>
            <a:r>
              <a:rPr lang="fr-FR" dirty="0"/>
              <a:t> a </a:t>
            </a:r>
            <a:r>
              <a:rPr lang="fr-FR" dirty="0" err="1"/>
              <a:t>financial</a:t>
            </a:r>
            <a:r>
              <a:rPr lang="fr-FR" dirty="0"/>
              <a:t> </a:t>
            </a:r>
            <a:r>
              <a:rPr lang="fr-FR" dirty="0" err="1"/>
              <a:t>incentive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>
                <a:solidFill>
                  <a:srgbClr val="F56F4F"/>
                </a:solidFill>
              </a:rPr>
              <a:t>Distance</a:t>
            </a:r>
            <a:r>
              <a:rPr lang="fr-FR" dirty="0"/>
              <a:t>: in km </a:t>
            </a:r>
            <a:r>
              <a:rPr lang="fr-FR" dirty="0" err="1"/>
              <a:t>from</a:t>
            </a:r>
            <a:r>
              <a:rPr lang="fr-FR" dirty="0"/>
              <a:t> the village to the test center</a:t>
            </a:r>
            <a:endParaRPr lang="fr-FR" dirty="0">
              <a:solidFill>
                <a:srgbClr val="F56F4F"/>
              </a:solidFill>
            </a:endParaRPr>
          </a:p>
          <a:p>
            <a:r>
              <a:rPr lang="en-GB" dirty="0"/>
              <a:t>We fit a logistic model:</a:t>
            </a:r>
          </a:p>
          <a:p>
            <a:pPr marL="457200" lvl="1" indent="0">
              <a:buNone/>
            </a:pP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outcome ~ incentive +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agecat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+ distance,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data =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hiv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family = binomial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9D87E1-0E04-0BE6-9A0F-97E9E362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4741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C9878-47C3-1630-85D7-D8794DDD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532AA6-AFC3-B66E-2407-A93657B78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BB8A92-F035-BD4B-628E-8199D46E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F781C0-B9DB-AFFF-153B-FAF7FB9B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132</a:t>
            </a:fld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41581AC-47E8-0BF5-53A6-01EB195EE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98" y="2090503"/>
            <a:ext cx="5030002" cy="1812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cs typeface="Fira Code" pitchFamily="1" charset="0"/>
              </a:rPr>
              <a:t>Outcome (Y): going to a </a:t>
            </a:r>
            <a:r>
              <a:rPr lang="en-GB" dirty="0" err="1">
                <a:cs typeface="Fira Code" pitchFamily="1" charset="0"/>
              </a:rPr>
              <a:t>center</a:t>
            </a:r>
            <a:r>
              <a:rPr lang="en-GB" dirty="0">
                <a:cs typeface="Fira Code" pitchFamily="1" charset="0"/>
              </a:rPr>
              <a:t> to get tested for HIV</a:t>
            </a:r>
          </a:p>
          <a:p>
            <a:pPr marL="0" indent="0">
              <a:buNone/>
            </a:pPr>
            <a:r>
              <a:rPr lang="en-GB" dirty="0" err="1">
                <a:cs typeface="Fira Code" pitchFamily="1" charset="0"/>
              </a:rPr>
              <a:t>Agecat</a:t>
            </a:r>
            <a:r>
              <a:rPr lang="en-GB" dirty="0">
                <a:cs typeface="Fira Code" pitchFamily="1" charset="0"/>
              </a:rPr>
              <a:t> variable reference: &lt;18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6972933-1F88-F210-7A36-6A4CDA1335BF}"/>
              </a:ext>
            </a:extLst>
          </p:cNvPr>
          <p:cNvSpPr txBox="1">
            <a:spLocks/>
          </p:cNvSpPr>
          <p:nvPr/>
        </p:nvSpPr>
        <p:spPr>
          <a:xfrm>
            <a:off x="962637" y="3903410"/>
            <a:ext cx="10136911" cy="29545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cs typeface="Fira Code" pitchFamily="1" charset="0"/>
              </a:rPr>
              <a:t>How do you interpret the odds ratios?</a:t>
            </a:r>
          </a:p>
          <a:p>
            <a:r>
              <a:rPr lang="en-GB" dirty="0">
                <a:cs typeface="Fira Code" pitchFamily="1" charset="0"/>
              </a:rPr>
              <a:t>Incentive: odds of getting tested when you received an incentive are 7.33 times the odds of getting tested when you don’t receive an incentive</a:t>
            </a:r>
          </a:p>
          <a:p>
            <a:r>
              <a:rPr lang="en-GB" dirty="0" err="1"/>
              <a:t>Agecat</a:t>
            </a:r>
            <a:r>
              <a:rPr lang="en-GB" dirty="0"/>
              <a:t>: same thing, but you compare each line to people under 18</a:t>
            </a:r>
          </a:p>
          <a:p>
            <a:r>
              <a:rPr lang="en-GB" dirty="0"/>
              <a:t>Distance: for each km, odds etc. get 15% lower</a:t>
            </a:r>
          </a:p>
          <a:p>
            <a:endParaRPr lang="en-GB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75DBBF-3952-D16C-BC5E-14E8D982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64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2E4D-9019-8374-4442-F4AAA518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AE5180-4977-8254-18ED-0B05169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A26C21-03DD-2C83-B05B-4979EB85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Risk ratios in </a:t>
            </a:r>
            <a:r>
              <a:rPr lang="fr-FR" dirty="0" err="1"/>
              <a:t>regressions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B42976-C497-295F-62AF-F666A2D2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GB" dirty="0"/>
              <a:t>Earlier I showed you the difference between risk ratios and odds ratios.</a:t>
            </a:r>
          </a:p>
          <a:p>
            <a:r>
              <a:rPr lang="en-GB" dirty="0"/>
              <a:t>You can approximate risks ratios with a specific regression: the </a:t>
            </a:r>
            <a:r>
              <a:rPr lang="en-GB" dirty="0">
                <a:solidFill>
                  <a:srgbClr val="F56F4F"/>
                </a:solidFill>
              </a:rPr>
              <a:t>robust </a:t>
            </a:r>
            <a:r>
              <a:rPr lang="en-GB" dirty="0" err="1">
                <a:solidFill>
                  <a:srgbClr val="F56F4F"/>
                </a:solidFill>
              </a:rPr>
              <a:t>poisson</a:t>
            </a:r>
            <a:r>
              <a:rPr lang="en-GB" dirty="0">
                <a:solidFill>
                  <a:srgbClr val="F56F4F"/>
                </a:solidFill>
              </a:rPr>
              <a:t> regression</a:t>
            </a:r>
          </a:p>
          <a:p>
            <a:pPr lvl="1"/>
            <a:r>
              <a:rPr lang="en-GB" dirty="0"/>
              <a:t>The idea comes from </a:t>
            </a:r>
            <a:r>
              <a:rPr lang="en-GB" dirty="0">
                <a:hlinkClick r:id="rId3"/>
              </a:rPr>
              <a:t>this paper by </a:t>
            </a:r>
            <a:r>
              <a:rPr lang="en-GB" i="1" dirty="0">
                <a:hlinkClick r:id="rId3"/>
              </a:rPr>
              <a:t>Zou</a:t>
            </a:r>
            <a:endParaRPr lang="en-GB" i="1" dirty="0"/>
          </a:p>
          <a:p>
            <a:r>
              <a:rPr lang="en-GB" dirty="0"/>
              <a:t>Keep it mind this method is somewhat… controversial</a:t>
            </a:r>
          </a:p>
          <a:p>
            <a:pPr lvl="1"/>
            <a:r>
              <a:rPr lang="en-GB" dirty="0"/>
              <a:t>🚩The predictions are useless: a </a:t>
            </a:r>
            <a:r>
              <a:rPr lang="en-GB" dirty="0" err="1"/>
              <a:t>poisson</a:t>
            </a:r>
            <a:r>
              <a:rPr lang="en-GB" dirty="0"/>
              <a:t> model yields counts, which can be &gt; 1 (a probability cannot be &gt; 1)</a:t>
            </a:r>
          </a:p>
          <a:p>
            <a:pPr lvl="1"/>
            <a:r>
              <a:rPr lang="en-GB" dirty="0"/>
              <a:t>🚩You won’t be able to use goodness-of-fit tests because of 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02A485-5656-0B63-6E38-FC53A96B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2411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D1D66-9D49-2E0F-FD62-AB3C276E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26C16F-8FF7-AA76-4FF8-5F609E3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8E500B9-34E4-45FD-2F1D-F0814FE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</a:t>
            </a:r>
            <a:r>
              <a:rPr lang="fr-FR" dirty="0"/>
              <a:t> poisson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14380-2BD7-6BCD-875B-31FDE5FC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First,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must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>
                <a:solidFill>
                  <a:srgbClr val="F56F4F"/>
                </a:solidFill>
              </a:rPr>
              <a:t>two</a:t>
            </a:r>
            <a:r>
              <a:rPr lang="fr-FR" dirty="0">
                <a:solidFill>
                  <a:srgbClr val="F56F4F"/>
                </a:solidFill>
              </a:rPr>
              <a:t> values</a:t>
            </a:r>
            <a:r>
              <a:rPr lang="fr-FR" dirty="0"/>
              <a:t>: 0 and 1 (</a:t>
            </a:r>
            <a:r>
              <a:rPr lang="fr-FR" dirty="0" err="1"/>
              <a:t>it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numeric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This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values</a:t>
            </a:r>
          </a:p>
          <a:p>
            <a:pPr lvl="1"/>
            <a:r>
              <a:rPr lang="fr-FR" dirty="0"/>
              <a:t>This MUST </a:t>
            </a:r>
            <a:r>
              <a:rPr lang="fr-FR" dirty="0" err="1"/>
              <a:t>be</a:t>
            </a:r>
            <a:r>
              <a:rPr lang="fr-FR" dirty="0"/>
              <a:t> 0 and 1. Not -1 and 0, not 0 and 2, not 1 and 2. </a:t>
            </a:r>
            <a:r>
              <a:rPr lang="fr-FR" dirty="0">
                <a:solidFill>
                  <a:srgbClr val="F56F4F"/>
                </a:solidFill>
              </a:rPr>
              <a:t>0 and 1.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Fit a </a:t>
            </a:r>
            <a:r>
              <a:rPr lang="fr-FR" dirty="0" err="1"/>
              <a:t>glm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family</a:t>
            </a:r>
            <a:r>
              <a:rPr lang="fr-FR" dirty="0"/>
              <a:t>: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(y ~ x,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family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poisson(</a:t>
            </a:r>
            <a:r>
              <a:rPr lang="fr-FR" dirty="0" err="1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link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= log)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data =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estimates</a:t>
            </a:r>
            <a:r>
              <a:rPr lang="fr-FR" dirty="0"/>
              <a:t>, but correct the standard </a:t>
            </a:r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lmtest</a:t>
            </a:r>
            <a:r>
              <a:rPr lang="fr-FR" dirty="0"/>
              <a:t> and 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sandwich</a:t>
            </a:r>
            <a:r>
              <a:rPr lang="fr-FR" dirty="0"/>
              <a:t> packages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coeftest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results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vcov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sandwich)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2D09FD-0DD8-7344-FC93-AB67F351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330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C6BE-8203-A6D2-8138-8841469A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36522C2-ADA6-D229-10C7-DA59AD09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34255D2-83E4-24EA-346C-25861327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46A35-CBA4-C592-78D9-C5A35847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135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00607DE-1298-0C09-C312-E386AA70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8487"/>
            <a:ext cx="10515600" cy="20284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Notice the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in </a:t>
            </a:r>
            <a:r>
              <a:rPr lang="fr-FR" dirty="0" err="1"/>
              <a:t>interpretation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ORs</a:t>
            </a:r>
            <a:r>
              <a:rPr lang="fr-FR" dirty="0"/>
              <a:t> and </a:t>
            </a:r>
            <a:r>
              <a:rPr lang="fr-FR" dirty="0" err="1"/>
              <a:t>RRs</a:t>
            </a:r>
            <a:r>
              <a:rPr lang="fr-FR" dirty="0"/>
              <a:t>!</a:t>
            </a:r>
          </a:p>
          <a:p>
            <a:pPr marL="0" indent="0">
              <a:buNone/>
            </a:pPr>
            <a:r>
              <a:rPr lang="fr-FR" dirty="0" err="1">
                <a:cs typeface="Fira Code" pitchFamily="1" charset="0"/>
              </a:rPr>
              <a:t>Especially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. The </a:t>
            </a:r>
            <a:r>
              <a:rPr lang="fr-FR" dirty="0" err="1">
                <a:cs typeface="Fira Code" pitchFamily="1" charset="0"/>
              </a:rPr>
              <a:t>risk</a:t>
            </a:r>
            <a:r>
              <a:rPr lang="fr-FR" dirty="0">
                <a:cs typeface="Fira Code" pitchFamily="1" charset="0"/>
              </a:rPr>
              <a:t> ratios are a lot </a:t>
            </a:r>
            <a:r>
              <a:rPr lang="fr-FR" dirty="0" err="1">
                <a:cs typeface="Fira Code" pitchFamily="1" charset="0"/>
              </a:rPr>
              <a:t>easier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interpret</a:t>
            </a:r>
            <a:r>
              <a:rPr lang="fr-FR" dirty="0">
                <a:cs typeface="Fira Code" pitchFamily="1" charset="0"/>
              </a:rPr>
              <a:t>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7498F04-0A2E-847D-104E-810F5174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285A3-3348-3BB4-02BA-DEE70935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471" y="1957489"/>
            <a:ext cx="4233395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96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2DC9-4C91-F656-714F-91A88A2B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65097A3-201B-3E1E-BF51-E199D3CF5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51EF48-C057-7BA1-2A64-357767AB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</a:t>
            </a:r>
            <a:r>
              <a:rPr lang="fr-FR" dirty="0">
                <a:solidFill>
                  <a:srgbClr val="F56F4F"/>
                </a:solidFill>
              </a:rPr>
              <a:t> </a:t>
            </a:r>
            <a:r>
              <a:rPr lang="fr-FR" dirty="0" err="1">
                <a:solidFill>
                  <a:srgbClr val="F56F4F"/>
                </a:solidFill>
              </a:rPr>
              <a:t>marginaleffects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GB" dirty="0"/>
                  <a:t>Marginaleffects is a package to calculate marginal effects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) and adjusted predictions at fixed levels of variables</a:t>
                </a:r>
              </a:p>
              <a:p>
                <a:pPr lvl="1"/>
                <a:r>
                  <a:rPr lang="en-GB" dirty="0"/>
                  <a:t>Calculating marginal effects is very useful to understand non-linear models (e.g. logistic regression) for example</a:t>
                </a:r>
              </a:p>
              <a:p>
                <a:r>
                  <a:rPr lang="en-GB" dirty="0"/>
                  <a:t>This package can be used for Machine Learning models, but it is less common, and I will show you another package (Dalex)</a:t>
                </a:r>
              </a:p>
              <a:p>
                <a:r>
                  <a:rPr lang="en-GB" dirty="0"/>
                  <a:t>Website with guide here: </a:t>
                </a:r>
                <a:r>
                  <a:rPr lang="en-GB" dirty="0">
                    <a:hlinkClick r:id="rId3"/>
                  </a:rPr>
                  <a:t>https://marginaleffects.com/</a:t>
                </a:r>
                <a:r>
                  <a:rPr lang="en-GB" dirty="0"/>
                  <a:t> </a:t>
                </a:r>
              </a:p>
              <a:p>
                <a:pPr lvl="1"/>
                <a:endParaRPr lang="en-GB" dirty="0">
                  <a:solidFill>
                    <a:srgbClr val="F56F4F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058" r="-12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7C5A25-74BE-01DD-D4B0-65CB4F47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6737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5622-02DA-8B1F-7846-3A84C92A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3610B40-E7C0-44D6-E9F5-9DC3DC1037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34BBED-421B-D983-9691-E9D29ADB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E0C7C-E622-104D-9562-B72D7EE9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GB" dirty="0"/>
              <a:t>We want to know how the incentive modify the probability of getting tested among people under 18 (at the average of other covariates)</a:t>
            </a:r>
            <a:endParaRPr lang="en-GB" dirty="0">
              <a:solidFill>
                <a:srgbClr val="F56F4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This creates two fictional observations</a:t>
            </a:r>
          </a:p>
          <a:p>
            <a:pPr lvl="1"/>
            <a:r>
              <a:rPr lang="en-GB" dirty="0">
                <a:cs typeface="Fira Code" pitchFamily="1" charset="0"/>
              </a:rPr>
              <a:t>We allow incentive to vary between 0 and 1</a:t>
            </a:r>
          </a:p>
          <a:p>
            <a:pPr lvl="1"/>
            <a:r>
              <a:rPr lang="en-GB" dirty="0">
                <a:cs typeface="Fira Code" pitchFamily="1" charset="0"/>
              </a:rPr>
              <a:t>But we fix age and distance</a:t>
            </a:r>
          </a:p>
          <a:p>
            <a:pPr lvl="1"/>
            <a:r>
              <a:rPr lang="en-GB" dirty="0">
                <a:cs typeface="Fira Code" pitchFamily="1" charset="0"/>
              </a:rPr>
              <a:t>Model refers to the logistic model we fitted earlier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039949-B4F3-E25F-C29C-9AB7FFBA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137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F8206-ED21-1D71-528D-D0E2FC07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2" y="2957446"/>
            <a:ext cx="880232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39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7111C-2941-0303-69C9-2CD5194A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BB705A-CCDF-88FE-5D24-2BCA0A42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BFE7CA-8F7D-A77D-B28D-9BE5F2D7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98FF08-23FD-548F-254C-79C0EA344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Using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predictions()</a:t>
            </a:r>
            <a:r>
              <a:rPr lang="en-GB" dirty="0">
                <a:cs typeface="Fira Code" pitchFamily="1" charset="0"/>
              </a:rPr>
              <a:t> function, we find the probabilities of getting tested for these two fictional individuals: 31% if they don’t have a financial incentive, 77% otherwise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2CBC02-7F55-0D2A-C321-436FD7DA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CD937A-CC34-9819-6EF0-118D044B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00" y="1805620"/>
            <a:ext cx="723048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37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0B321-AD8A-5197-7383-21BD7E57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8FC2ABF-54A3-2134-6FA9-77B483AB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38F784-74FA-5EE8-E8D0-17A739B4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E3461C-BF2C-80FF-9BF6-996A2042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What if everybody had an incentive? If everybody did not have an incentive?</a:t>
            </a:r>
          </a:p>
          <a:p>
            <a:pPr lvl="1"/>
            <a:r>
              <a:rPr lang="en-US" dirty="0"/>
              <a:t>Here, we get into counterfactual scenarios: we create the </a:t>
            </a:r>
            <a:r>
              <a:rPr lang="en-US" dirty="0">
                <a:solidFill>
                  <a:srgbClr val="F56F4F"/>
                </a:solidFill>
              </a:rPr>
              <a:t>same dataset twice</a:t>
            </a:r>
            <a:r>
              <a:rPr lang="en-US" dirty="0"/>
              <a:t>, but we just change the incentive parameter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AC227A-D144-4C59-5931-D9867280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0FC6B2-6352-DD13-440E-655CBFDF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357118"/>
            <a:ext cx="859274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7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984E-164D-2609-FC6C-18436344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1A01100-E493-8A9C-18FB-49F047D5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2C0E51-3C2A-F38A-5EBB-9C9189B7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9F32C3-D736-8B52-68A1-A92F2519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E20437-7BD3-E9D8-FE5F-861E0FBEE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This may seem obvious, but </a:t>
            </a:r>
            <a:r>
              <a:rPr lang="en-US" dirty="0">
                <a:solidFill>
                  <a:srgbClr val="E76321"/>
                </a:solidFill>
              </a:rPr>
              <a:t>people don’t understand complicated stats</a:t>
            </a:r>
          </a:p>
          <a:p>
            <a:r>
              <a:rPr lang="en-US" dirty="0"/>
              <a:t>So, are you able to explain in </a:t>
            </a:r>
            <a:r>
              <a:rPr lang="en-US" dirty="0">
                <a:solidFill>
                  <a:srgbClr val="E76321"/>
                </a:solidFill>
              </a:rPr>
              <a:t>layman terms </a:t>
            </a:r>
            <a:r>
              <a:rPr lang="en-US" dirty="0"/>
              <a:t>what is:</a:t>
            </a:r>
          </a:p>
          <a:p>
            <a:pPr lvl="1"/>
            <a:r>
              <a:rPr lang="en-US" dirty="0"/>
              <a:t>A logistic regression?</a:t>
            </a:r>
          </a:p>
          <a:p>
            <a:pPr lvl="1"/>
            <a:r>
              <a:rPr lang="en-US" dirty="0"/>
              <a:t>Clustering?</a:t>
            </a:r>
          </a:p>
          <a:p>
            <a:pPr lvl="1"/>
            <a:r>
              <a:rPr lang="en-US" dirty="0"/>
              <a:t>A dimensionality reduction technique (like PCA, MCA…)?</a:t>
            </a:r>
          </a:p>
          <a:p>
            <a:pPr lvl="1"/>
            <a:r>
              <a:rPr lang="en-US" dirty="0"/>
              <a:t>A p-value?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Image 10" descr="Un homme d'affaires lève la main">
            <a:extLst>
              <a:ext uri="{FF2B5EF4-FFF2-40B4-BE49-F238E27FC236}">
                <a16:creationId xmlns:a16="http://schemas.microsoft.com/office/drawing/2014/main" id="{39B7AFD4-357C-5C3C-C32A-1BC9B19CC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3"/>
          <a:stretch/>
        </p:blipFill>
        <p:spPr>
          <a:xfrm>
            <a:off x="8873910" y="3381375"/>
            <a:ext cx="2121934" cy="15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42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FAB9-EAC7-2F67-B63D-F60399AA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665C4B7-0FBA-1ACA-C197-0A752EA5A9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41D627-3C24-322E-0FEF-DAF52090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93C459-0E81-22D9-4ED2-DA1241E5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The idea then is to compute the average estimate across the values of incentive</a:t>
            </a:r>
          </a:p>
          <a:p>
            <a:pPr lvl="1"/>
            <a:r>
              <a:rPr lang="en-US" dirty="0"/>
              <a:t>Faster way of doing this is to use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avg_predictions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If </a:t>
            </a:r>
            <a:r>
              <a:rPr lang="fr-FR" dirty="0" err="1">
                <a:cs typeface="Fira Code" pitchFamily="1" charset="0"/>
              </a:rPr>
              <a:t>everyone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had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getting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tested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~80%</a:t>
            </a:r>
          </a:p>
          <a:p>
            <a:pPr lvl="1"/>
            <a:r>
              <a:rPr lang="fr-FR" dirty="0">
                <a:cs typeface="Fira Code" pitchFamily="1" charset="0"/>
              </a:rPr>
              <a:t>34% if </a:t>
            </a:r>
            <a:r>
              <a:rPr lang="fr-FR" dirty="0" err="1">
                <a:cs typeface="Fira Code" pitchFamily="1" charset="0"/>
              </a:rPr>
              <a:t>nobody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BAC5B-9A39-812C-EE1E-5AC70604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F9B12B-9FD2-C7DE-C0D4-BDDEC22F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23" y="3085732"/>
            <a:ext cx="7230484" cy="1162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F45F3-AF86-B068-B04C-6520991D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930" y="2452253"/>
            <a:ext cx="2163870" cy="19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421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65D7-06F1-BF92-8FD2-90C26BA7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79D630A-6DE2-098E-B68B-0714AF8A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632E2E-6F39-0DDA-EFE0-321BF045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EE64D-FAFA-FD7C-01DD-2EE90524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70"/>
            <a:ext cx="10515600" cy="1263058"/>
          </a:xfrm>
        </p:spPr>
        <p:txBody>
          <a:bodyPr>
            <a:normAutofit/>
          </a:bodyPr>
          <a:lstStyle/>
          <a:p>
            <a:r>
              <a:rPr lang="en-US" dirty="0"/>
              <a:t>Same thing as before: two counterfactual scenarios, but we compute the difference in probability between for two scenarios for each individual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F676B4-BBA9-74A1-E9F7-1BD3A855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141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0ED85D-ED3A-99F6-1B94-1832F997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52" y="2967832"/>
            <a:ext cx="3228975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2B2F4-E97E-55DE-5290-C0F2B503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78" y="4332861"/>
            <a:ext cx="9629775" cy="1447800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94AE167-6524-D006-97AD-C49D38D707DA}"/>
              </a:ext>
            </a:extLst>
          </p:cNvPr>
          <p:cNvSpPr txBox="1">
            <a:spLocks/>
          </p:cNvSpPr>
          <p:nvPr/>
        </p:nvSpPr>
        <p:spPr>
          <a:xfrm>
            <a:off x="4928681" y="3131087"/>
            <a:ext cx="7065826" cy="57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“difference”: difference in probability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8035635-ABC7-6D5F-3B73-FF666344FDC3}"/>
              </a:ext>
            </a:extLst>
          </p:cNvPr>
          <p:cNvSpPr txBox="1">
            <a:spLocks/>
          </p:cNvSpPr>
          <p:nvPr/>
        </p:nvSpPr>
        <p:spPr>
          <a:xfrm>
            <a:off x="1339477" y="5903193"/>
            <a:ext cx="9629775" cy="8182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On average, receiving a financial incentive increases the probability of getting tested by 0.45</a:t>
            </a:r>
          </a:p>
        </p:txBody>
      </p:sp>
    </p:spTree>
    <p:extLst>
      <p:ext uri="{BB962C8B-B14F-4D97-AF65-F5344CB8AC3E}">
        <p14:creationId xmlns:p14="http://schemas.microsoft.com/office/powerpoint/2010/main" val="12750344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865F-96F4-62D1-AF37-AE571E864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677230-5516-14A4-5859-5F4DAEC5B2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CF2865-450F-DA61-559E-622A0973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54189C-04FF-298E-570B-9BEF1617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95093"/>
          </a:xfrm>
        </p:spPr>
        <p:txBody>
          <a:bodyPr/>
          <a:lstStyle/>
          <a:p>
            <a:r>
              <a:rPr lang="en-US" dirty="0"/>
              <a:t>You can get RRs too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C47B45-AF3C-1087-C768-3BB69B1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45FC9-D12B-4EE7-66E8-404A62E3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33" y="4727388"/>
            <a:ext cx="5086350" cy="160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8441-3E47-B019-00AF-F2B6FA83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5" y="1524001"/>
            <a:ext cx="2705100" cy="97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5F10F-ADB5-023C-199E-281E2F3BE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33" y="3036700"/>
            <a:ext cx="10248900" cy="1362075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B685090-11D0-C3BE-E5DF-536430CBEFA0}"/>
              </a:ext>
            </a:extLst>
          </p:cNvPr>
          <p:cNvSpPr txBox="1">
            <a:spLocks/>
          </p:cNvSpPr>
          <p:nvPr/>
        </p:nvSpPr>
        <p:spPr>
          <a:xfrm>
            <a:off x="6418228" y="4735748"/>
            <a:ext cx="4983805" cy="14840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and interpretation are nearly identical to what you get with the robust </a:t>
            </a:r>
            <a:r>
              <a:rPr lang="en-US" dirty="0" err="1"/>
              <a:t>poisson</a:t>
            </a:r>
            <a:r>
              <a:rPr lang="en-US" dirty="0"/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37782384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F8C8-1198-DC68-114C-3097CB907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CCEEBE-ED52-3019-4C46-D68D68F68E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073D281-0534-1D2F-F932-6E3F86C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15C391-D94D-D73F-07EB-62274405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How does distance affect probability of getting tested? Across values of the incentive?</a:t>
            </a:r>
          </a:p>
          <a:p>
            <a:pPr lvl="1"/>
            <a:r>
              <a:rPr lang="en-US" dirty="0"/>
              <a:t>Idea: fix other covariates at representative values (mode, mean) and compute predictions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C6FC69-73BB-A6CF-E034-2D25742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143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E431F4-61CF-DDCA-60AB-DD4E118C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09"/>
          <a:stretch/>
        </p:blipFill>
        <p:spPr>
          <a:xfrm>
            <a:off x="1071563" y="3287083"/>
            <a:ext cx="7134225" cy="452870"/>
          </a:xfrm>
          <a:prstGeom prst="rect">
            <a:avLst/>
          </a:prstGeom>
        </p:spPr>
      </p:pic>
      <p:pic>
        <p:nvPicPr>
          <p:cNvPr id="11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CFFBD9E8-138C-4573-40EB-EB52FDB5E2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32"/>
          <a:stretch/>
        </p:blipFill>
        <p:spPr>
          <a:xfrm>
            <a:off x="466458" y="3923309"/>
            <a:ext cx="9515742" cy="27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215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355D1-D4E7-3B32-46BA-A96C0550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D64D81-A6E1-4F1C-49EE-C4434B4D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C18983-2B71-BD42-9DA0-E773F96C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Interpreting</a:t>
            </a:r>
            <a:r>
              <a:rPr lang="fr-FR" dirty="0"/>
              <a:t> ML </a:t>
            </a:r>
            <a:r>
              <a:rPr lang="fr-FR" dirty="0" err="1"/>
              <a:t>results</a:t>
            </a:r>
            <a:r>
              <a:rPr lang="fr-FR" dirty="0"/>
              <a:t>: a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A116B3-7E60-DD77-6E85-9AEB3B6A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7796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Machine Learning </a:t>
            </a:r>
            <a:r>
              <a:rPr lang="fr-FR" dirty="0" err="1">
                <a:cs typeface="Fira Code" pitchFamily="1" charset="0"/>
              </a:rPr>
              <a:t>often</a:t>
            </a:r>
            <a:r>
              <a:rPr lang="fr-FR" dirty="0">
                <a:cs typeface="Fira Code" pitchFamily="1" charset="0"/>
              </a:rPr>
              <a:t> use black box </a:t>
            </a:r>
            <a:r>
              <a:rPr lang="fr-FR" dirty="0" err="1">
                <a:cs typeface="Fira Code" pitchFamily="1" charset="0"/>
              </a:rPr>
              <a:t>models</a:t>
            </a:r>
            <a:r>
              <a:rPr lang="fr-FR" dirty="0">
                <a:cs typeface="Fira Code" pitchFamily="1" charset="0"/>
              </a:rPr>
              <a:t>: </a:t>
            </a:r>
            <a:r>
              <a:rPr lang="fr-FR" dirty="0" err="1">
                <a:cs typeface="Fira Code" pitchFamily="1" charset="0"/>
              </a:rPr>
              <a:t>they</a:t>
            </a:r>
            <a:r>
              <a:rPr lang="fr-FR" dirty="0">
                <a:cs typeface="Fira Code" pitchFamily="1" charset="0"/>
              </a:rPr>
              <a:t> can model </a:t>
            </a:r>
            <a:r>
              <a:rPr lang="fr-FR" dirty="0" err="1">
                <a:cs typeface="Fira Code" pitchFamily="1" charset="0"/>
              </a:rPr>
              <a:t>complex</a:t>
            </a:r>
            <a:r>
              <a:rPr lang="fr-FR" dirty="0">
                <a:cs typeface="Fira Code" pitchFamily="1" charset="0"/>
              </a:rPr>
              <a:t> interactions in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data, but are hard to </a:t>
            </a:r>
            <a:r>
              <a:rPr lang="fr-FR" dirty="0" err="1">
                <a:cs typeface="Fira Code" pitchFamily="1" charset="0"/>
              </a:rPr>
              <a:t>interpret</a:t>
            </a:r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Models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exist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interpret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what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model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doing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Be </a:t>
            </a:r>
            <a:r>
              <a:rPr lang="fr-FR" dirty="0" err="1">
                <a:cs typeface="Fira Code" pitchFamily="1" charset="0"/>
              </a:rPr>
              <a:t>careful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this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en-US" dirty="0">
                <a:cs typeface="Fira Code" pitchFamily="1" charset="0"/>
                <a:hlinkClick r:id="rId3"/>
              </a:rPr>
              <a:t>Stop Explaining Black Box Machine Learning Models for High Stakes Decisions and Use</a:t>
            </a:r>
            <a:endParaRPr lang="en-US" dirty="0">
              <a:cs typeface="Fira Code" pitchFamily="1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9C06DA-C937-9572-F2F6-E2410CDB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7242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2660-C26E-88BB-4644-B9A05DA1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AB8B9DF-518E-A805-F5CE-68CB95FA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FFD9F7-601E-E4A4-4B49-6C7CD15F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Interpreting</a:t>
            </a:r>
            <a:r>
              <a:rPr lang="fr-FR" dirty="0"/>
              <a:t> ML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CACF1B-4BD7-C11F-95A3-052B5EA2C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Let’s</a:t>
            </a:r>
            <a:r>
              <a:rPr lang="fr-FR" dirty="0">
                <a:cs typeface="Fira Code" pitchFamily="1" charset="0"/>
              </a:rPr>
              <a:t> switch to a machine </a:t>
            </a:r>
            <a:r>
              <a:rPr lang="fr-FR" dirty="0" err="1">
                <a:cs typeface="Fira Code" pitchFamily="1" charset="0"/>
              </a:rPr>
              <a:t>learning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Random</a:t>
            </a:r>
            <a:r>
              <a:rPr lang="fr-FR" dirty="0">
                <a:cs typeface="Fira Code" pitchFamily="1" charset="0"/>
              </a:rPr>
              <a:t> Forest </a:t>
            </a:r>
            <a:r>
              <a:rPr lang="fr-FR" dirty="0" err="1">
                <a:cs typeface="Fira Code" pitchFamily="1" charset="0"/>
              </a:rPr>
              <a:t>trained</a:t>
            </a:r>
            <a:r>
              <a:rPr lang="fr-FR" dirty="0">
                <a:cs typeface="Fira Code" pitchFamily="1" charset="0"/>
              </a:rPr>
              <a:t> on the full data</a:t>
            </a:r>
          </a:p>
          <a:p>
            <a:pPr lvl="1"/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technically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forest</a:t>
            </a:r>
            <a:r>
              <a:rPr lang="fr-FR" dirty="0">
                <a:cs typeface="Fira Code" pitchFamily="1" charset="0"/>
              </a:rPr>
              <a:t>: </a:t>
            </a:r>
            <a:r>
              <a:rPr lang="fr-FR" dirty="0" err="1">
                <a:cs typeface="Fira Code" pitchFamily="1" charset="0"/>
              </a:rPr>
              <a:t>it</a:t>
            </a:r>
            <a:r>
              <a:rPr lang="fr-FR" dirty="0">
                <a:cs typeface="Fira Code" pitchFamily="1" charset="0"/>
              </a:rPr>
              <a:t> outputs </a:t>
            </a:r>
            <a:r>
              <a:rPr lang="fr-FR" dirty="0" err="1">
                <a:cs typeface="Fira Code" pitchFamily="1" charset="0"/>
              </a:rPr>
              <a:t>probabilities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instead</a:t>
            </a:r>
            <a:r>
              <a:rPr lang="fr-FR" dirty="0">
                <a:cs typeface="Fira Code" pitchFamily="1" charset="0"/>
              </a:rPr>
              <a:t> of a class</a:t>
            </a:r>
          </a:p>
          <a:p>
            <a:r>
              <a:rPr lang="fr-FR" dirty="0" err="1">
                <a:cs typeface="Fira Code" pitchFamily="1" charset="0"/>
              </a:rPr>
              <a:t>Ideally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do </a:t>
            </a:r>
            <a:r>
              <a:rPr lang="fr-FR" dirty="0" err="1">
                <a:cs typeface="Fira Code" pitchFamily="1" charset="0"/>
              </a:rPr>
              <a:t>that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after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doing</a:t>
            </a:r>
            <a:r>
              <a:rPr lang="fr-FR" dirty="0">
                <a:cs typeface="Fira Code" pitchFamily="1" charset="0"/>
              </a:rPr>
              <a:t> K-</a:t>
            </a:r>
            <a:r>
              <a:rPr lang="fr-FR" dirty="0" err="1">
                <a:cs typeface="Fira Code" pitchFamily="1" charset="0"/>
              </a:rPr>
              <a:t>fold</a:t>
            </a:r>
            <a:r>
              <a:rPr lang="fr-FR" dirty="0">
                <a:cs typeface="Fira Code" pitchFamily="1" charset="0"/>
              </a:rPr>
              <a:t> cross-validation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the best </a:t>
            </a:r>
            <a:r>
              <a:rPr lang="fr-FR" dirty="0" err="1">
                <a:cs typeface="Fira Code" pitchFamily="1" charset="0"/>
              </a:rPr>
              <a:t>parameters</a:t>
            </a:r>
            <a:r>
              <a:rPr lang="fr-FR" dirty="0">
                <a:cs typeface="Fira Code" pitchFamily="1" charset="0"/>
              </a:rPr>
              <a:t> and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how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model </a:t>
            </a:r>
            <a:r>
              <a:rPr lang="fr-FR" dirty="0" err="1">
                <a:cs typeface="Fira Code" pitchFamily="1" charset="0"/>
              </a:rPr>
              <a:t>generalise</a:t>
            </a:r>
            <a:r>
              <a:rPr lang="fr-FR" dirty="0">
                <a:cs typeface="Fira Code" pitchFamily="1" charset="0"/>
              </a:rPr>
              <a:t>, etc. etc.</a:t>
            </a:r>
          </a:p>
          <a:p>
            <a:pPr lvl="1"/>
            <a:r>
              <a:rPr lang="fr-FR" dirty="0">
                <a:cs typeface="Fira Code" pitchFamily="1" charset="0"/>
              </a:rPr>
              <a:t>But </a:t>
            </a:r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not the point </a:t>
            </a:r>
            <a:r>
              <a:rPr lang="fr-FR" dirty="0" err="1">
                <a:cs typeface="Fira Code" pitchFamily="1" charset="0"/>
              </a:rPr>
              <a:t>here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C3909C-47F3-2DAD-DA9A-017D776D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2664ED-1298-931B-A846-9BC8B2A3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8" y="2383690"/>
            <a:ext cx="567769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279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38EF-AEB5-914B-7FD6-D67A37A1F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20A527E-DFED-69F6-9C66-97F2AA0C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CE0F6BF-7DCC-A498-F399-FC1C2826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159DB7-2B26-F8B5-50F1-FCFFCF5A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cs typeface="Fira Code" pitchFamily="1" charset="0"/>
              </a:rPr>
              <a:t>To initialise </a:t>
            </a:r>
            <a:r>
              <a:rPr lang="fr-FR" dirty="0" err="1">
                <a:cs typeface="Fira Code" pitchFamily="1" charset="0"/>
              </a:rPr>
              <a:t>Dalex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need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explainer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Basically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standardised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object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contains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fitted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matrix of </a:t>
            </a:r>
            <a:r>
              <a:rPr lang="fr-FR" dirty="0" err="1">
                <a:cs typeface="Fira Code" pitchFamily="1" charset="0"/>
              </a:rPr>
              <a:t>regressors</a:t>
            </a:r>
            <a:r>
              <a:rPr lang="fr-FR" dirty="0">
                <a:cs typeface="Fira Code" pitchFamily="1" charset="0"/>
              </a:rPr>
              <a:t> (X)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vector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responses</a:t>
            </a:r>
            <a:r>
              <a:rPr lang="fr-FR" dirty="0">
                <a:cs typeface="Fira Code" pitchFamily="1" charset="0"/>
              </a:rPr>
              <a:t> (Y)</a:t>
            </a: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works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any</a:t>
            </a:r>
            <a:r>
              <a:rPr lang="fr-FR" dirty="0">
                <a:cs typeface="Fira Code" pitchFamily="1" charset="0"/>
              </a:rPr>
              <a:t> model (not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ML)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75775E-38DF-7A54-FAA4-897165A3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163496-05AE-0ED4-8784-A1A3E9A7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0" y="2449089"/>
            <a:ext cx="710664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02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EE17-300E-68D0-27E9-E39FBEBF9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A26E091-7CED-4BCC-6243-8551F047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393A01D-DA3C-B0E6-CC65-830A152E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A21A28-C56D-4D7F-60A2-29C78E46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147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C8B8DF2-3382-9170-4B68-F8A924DC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A break-down plot tells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, for an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datapoint</a:t>
            </a:r>
            <a:r>
              <a:rPr lang="fr-FR" dirty="0">
                <a:cs typeface="Fira Code" pitchFamily="1" charset="0"/>
              </a:rPr>
              <a:t>, how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 </a:t>
            </a:r>
            <a:r>
              <a:rPr lang="fr-FR" dirty="0" err="1">
                <a:cs typeface="Fira Code" pitchFamily="1" charset="0"/>
              </a:rPr>
              <a:t>contributed</a:t>
            </a:r>
            <a:r>
              <a:rPr lang="fr-FR" dirty="0">
                <a:cs typeface="Fira Code" pitchFamily="1" charset="0"/>
              </a:rPr>
              <a:t> to the </a:t>
            </a:r>
            <a:r>
              <a:rPr lang="fr-FR" dirty="0" err="1">
                <a:cs typeface="Fira Code" pitchFamily="1" charset="0"/>
              </a:rPr>
              <a:t>prediction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starts 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intercept (</a:t>
            </a:r>
            <a:r>
              <a:rPr lang="fr-FR" dirty="0" err="1">
                <a:cs typeface="Fira Code" pitchFamily="1" charset="0"/>
              </a:rPr>
              <a:t>mean</a:t>
            </a:r>
            <a:r>
              <a:rPr lang="fr-FR" dirty="0">
                <a:cs typeface="Fira Code" pitchFamily="1" charset="0"/>
              </a:rPr>
              <a:t> of Y)</a:t>
            </a:r>
          </a:p>
          <a:p>
            <a:r>
              <a:rPr lang="fr-FR" dirty="0" err="1">
                <a:cs typeface="Fira Code" pitchFamily="1" charset="0"/>
              </a:rPr>
              <a:t>Then</a:t>
            </a:r>
            <a:r>
              <a:rPr lang="fr-FR" dirty="0">
                <a:cs typeface="Fira Code" pitchFamily="1" charset="0"/>
              </a:rPr>
              <a:t>, by </a:t>
            </a:r>
            <a:r>
              <a:rPr lang="fr-FR" dirty="0" err="1">
                <a:cs typeface="Fira Code" pitchFamily="1" charset="0"/>
              </a:rPr>
              <a:t>decreasing</a:t>
            </a:r>
            <a:r>
              <a:rPr lang="fr-FR" dirty="0">
                <a:cs typeface="Fira Code" pitchFamily="1" charset="0"/>
              </a:rPr>
              <a:t> importance of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variable,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see</a:t>
            </a:r>
            <a:r>
              <a:rPr lang="fr-FR" dirty="0">
                <a:cs typeface="Fira Code" pitchFamily="1" charset="0"/>
              </a:rPr>
              <a:t> how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 varies</a:t>
            </a:r>
          </a:p>
          <a:p>
            <a:r>
              <a:rPr lang="fr-FR" dirty="0">
                <a:cs typeface="Fira Code" pitchFamily="1" charset="0"/>
              </a:rPr>
              <a:t>Note: at the end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get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, not the </a:t>
            </a:r>
            <a:r>
              <a:rPr lang="fr-FR" dirty="0" err="1">
                <a:cs typeface="Fira Code" pitchFamily="1" charset="0"/>
              </a:rPr>
              <a:t>true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outcome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can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different</a:t>
            </a:r>
            <a:r>
              <a:rPr lang="fr-FR" dirty="0">
                <a:cs typeface="Fira Code" pitchFamily="1" charset="0"/>
              </a:rPr>
              <a:t>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8053D-001B-2922-9DB6-A8D3CB0E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66056"/>
            <a:ext cx="4791075" cy="1704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6299DEC-D598-DA66-91EE-0E7F3BBF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74" y="3272752"/>
            <a:ext cx="4010608" cy="33301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74CE2FC-44FA-BE36-0076-A7615C5FD8D0}"/>
              </a:ext>
            </a:extLst>
          </p:cNvPr>
          <p:cNvSpPr txBox="1"/>
          <p:nvPr/>
        </p:nvSpPr>
        <p:spPr>
          <a:xfrm>
            <a:off x="4628881" y="3694705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16258F-EA42-485C-6423-FAA67FC5E700}"/>
              </a:ext>
            </a:extLst>
          </p:cNvPr>
          <p:cNvSpPr txBox="1"/>
          <p:nvPr/>
        </p:nvSpPr>
        <p:spPr>
          <a:xfrm>
            <a:off x="4628881" y="4070115"/>
            <a:ext cx="1766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47D644-6C2B-AA70-24CB-EE37754CE96F}"/>
              </a:ext>
            </a:extLst>
          </p:cNvPr>
          <p:cNvSpPr txBox="1"/>
          <p:nvPr/>
        </p:nvSpPr>
        <p:spPr>
          <a:xfrm>
            <a:off x="4628881" y="4691746"/>
            <a:ext cx="176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 &amp; distance = 1.435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65C631-0755-96FA-3F35-6BA87C4F6BFF}"/>
              </a:ext>
            </a:extLst>
          </p:cNvPr>
          <p:cNvSpPr txBox="1"/>
          <p:nvPr/>
        </p:nvSpPr>
        <p:spPr>
          <a:xfrm>
            <a:off x="4628881" y="5522743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Etc.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848B54F-C2DB-56D1-3CAA-9A5B97F8C574}"/>
              </a:ext>
            </a:extLst>
          </p:cNvPr>
          <p:cNvCxnSpPr>
            <a:stCxn id="3" idx="1"/>
          </p:cNvCxnSpPr>
          <p:nvPr/>
        </p:nvCxnSpPr>
        <p:spPr>
          <a:xfrm flipH="1">
            <a:off x="4436198" y="3863982"/>
            <a:ext cx="192683" cy="206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DA4140C-A080-5ABB-706E-3549B586E92C}"/>
              </a:ext>
            </a:extLst>
          </p:cNvPr>
          <p:cNvCxnSpPr>
            <a:stCxn id="7" idx="1"/>
          </p:cNvCxnSpPr>
          <p:nvPr/>
        </p:nvCxnSpPr>
        <p:spPr>
          <a:xfrm flipH="1">
            <a:off x="4409038" y="4362503"/>
            <a:ext cx="219843" cy="827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7EE5483-7A90-8679-D99E-FA93DFC459B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087232" y="4870764"/>
            <a:ext cx="1541649" cy="236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F2B04ED-4CF3-652D-B9C1-CCC03284677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41964" y="5260063"/>
            <a:ext cx="1586917" cy="4319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77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510C-F93D-1084-7959-EE068B0A3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893F63E-5558-5495-9C3E-3A4A05C7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CCC452-650A-1FA1-E3D0-A883C89F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8D3918-F6EA-676B-CAD5-C4A0138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148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D2595F4-AE0A-C4BA-12BC-CE6A0D070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5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Example on a more </a:t>
            </a:r>
            <a:r>
              <a:rPr lang="fr-FR" dirty="0" err="1">
                <a:cs typeface="Fira Code" pitchFamily="1" charset="0"/>
              </a:rPr>
              <a:t>complicated</a:t>
            </a:r>
            <a:r>
              <a:rPr lang="fr-FR" dirty="0">
                <a:cs typeface="Fira Code" pitchFamily="1" charset="0"/>
              </a:rPr>
              <a:t> model (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Titanic </a:t>
            </a:r>
            <a:r>
              <a:rPr lang="fr-FR" dirty="0" err="1">
                <a:cs typeface="Fira Code" pitchFamily="1" charset="0"/>
              </a:rPr>
              <a:t>dataset</a:t>
            </a:r>
            <a:r>
              <a:rPr lang="fr-FR" dirty="0">
                <a:cs typeface="Fira Code" pitchFamily="1" charset="0"/>
              </a:rPr>
              <a:t>)</a:t>
            </a:r>
          </a:p>
        </p:txBody>
      </p:sp>
      <p:pic>
        <p:nvPicPr>
          <p:cNvPr id="6" name="Picture 5" descr="A graph of a number of numbers and a bar graph&#10;&#10;Description automatically generated with medium confidence">
            <a:extLst>
              <a:ext uri="{FF2B5EF4-FFF2-40B4-BE49-F238E27FC236}">
                <a16:creationId xmlns:a16="http://schemas.microsoft.com/office/drawing/2014/main" id="{3FC13D9D-BADD-8D7B-6AE2-AE7881C2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6" y="1414911"/>
            <a:ext cx="6480648" cy="37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0889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0F393-F590-8AA6-E0CF-5B4381A8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FDFD6DE-266A-F96D-393C-3CA45654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0F740B-3671-74A7-F523-18121CE3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64DBB5-6B1B-520C-C94B-14FE11C3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149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BABE46-437B-E8B1-0A72-65925763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 intuition to </a:t>
            </a:r>
            <a:r>
              <a:rPr lang="fr-FR" dirty="0" err="1">
                <a:cs typeface="Fira Code" pitchFamily="1" charset="0"/>
              </a:rPr>
              <a:t>conditional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predictions</a:t>
            </a:r>
            <a:r>
              <a:rPr lang="fr-FR" dirty="0">
                <a:cs typeface="Fira Code" pitchFamily="1" charset="0"/>
              </a:rPr>
              <a:t>, but more </a:t>
            </a:r>
            <a:r>
              <a:rPr lang="fr-FR" dirty="0" err="1">
                <a:cs typeface="Fira Code" pitchFamily="1" charset="0"/>
              </a:rPr>
              <a:t>complex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don’t</a:t>
            </a:r>
            <a:r>
              <a:rPr lang="fr-FR" dirty="0">
                <a:cs typeface="Fira Code" pitchFamily="1" charset="0"/>
              </a:rPr>
              <a:t> fix </a:t>
            </a:r>
            <a:r>
              <a:rPr lang="fr-FR" dirty="0" err="1">
                <a:cs typeface="Fira Code" pitchFamily="1" charset="0"/>
              </a:rPr>
              <a:t>other</a:t>
            </a:r>
            <a:r>
              <a:rPr lang="fr-FR" dirty="0">
                <a:cs typeface="Fira Code" pitchFamily="1" charset="0"/>
              </a:rPr>
              <a:t> variables </a:t>
            </a:r>
            <a:r>
              <a:rPr lang="fr-FR" dirty="0" err="1">
                <a:cs typeface="Fira Code" pitchFamily="1" charset="0"/>
              </a:rPr>
              <a:t>levels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Take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sample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this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method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computationally</a:t>
            </a:r>
            <a:r>
              <a:rPr lang="fr-FR" dirty="0">
                <a:cs typeface="Fira Code" pitchFamily="1" charset="0"/>
              </a:rPr>
              <a:t> intensive)</a:t>
            </a:r>
          </a:p>
          <a:p>
            <a:pPr lvl="1"/>
            <a:r>
              <a:rPr lang="fr-FR" dirty="0">
                <a:cs typeface="Fira Code" pitchFamily="1" charset="0"/>
              </a:rPr>
              <a:t>For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vary</a:t>
            </a:r>
            <a:r>
              <a:rPr lang="fr-FR" dirty="0">
                <a:cs typeface="Fira Code" pitchFamily="1" charset="0"/>
              </a:rPr>
              <a:t> one </a:t>
            </a:r>
            <a:r>
              <a:rPr lang="fr-FR" dirty="0" err="1">
                <a:cs typeface="Fira Code" pitchFamily="1" charset="0"/>
              </a:rPr>
              <a:t>regressor</a:t>
            </a:r>
            <a:r>
              <a:rPr lang="fr-FR" dirty="0">
                <a:cs typeface="Fira Code" pitchFamily="1" charset="0"/>
              </a:rPr>
              <a:t> by a </a:t>
            </a:r>
            <a:r>
              <a:rPr lang="fr-FR" dirty="0" err="1">
                <a:cs typeface="Fira Code" pitchFamily="1" charset="0"/>
              </a:rPr>
              <a:t>tiny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amount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many</a:t>
            </a:r>
            <a:r>
              <a:rPr lang="fr-FR" dirty="0">
                <a:cs typeface="Fira Code" pitchFamily="1" charset="0"/>
              </a:rPr>
              <a:t> times and </a:t>
            </a:r>
            <a:r>
              <a:rPr lang="fr-FR" dirty="0" err="1">
                <a:cs typeface="Fira Code" pitchFamily="1" charset="0"/>
              </a:rPr>
              <a:t>predict</a:t>
            </a:r>
            <a:r>
              <a:rPr lang="fr-FR" dirty="0">
                <a:cs typeface="Fira Code" pitchFamily="1" charset="0"/>
              </a:rPr>
              <a:t> Y</a:t>
            </a:r>
          </a:p>
          <a:p>
            <a:pPr lvl="1"/>
            <a:r>
              <a:rPr lang="fr-FR" dirty="0" err="1">
                <a:cs typeface="Fira Code" pitchFamily="1" charset="0"/>
              </a:rPr>
              <a:t>Calculate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3E469E-AD93-55E0-D1E4-EB5A48F8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4" y="3720713"/>
            <a:ext cx="8897592" cy="2772162"/>
          </a:xfrm>
          <a:prstGeom prst="rect">
            <a:avLst/>
          </a:prstGeom>
        </p:spPr>
      </p:pic>
      <p:sp>
        <p:nvSpPr>
          <p:cNvPr id="20" name="Accolade ouvrante 19">
            <a:extLst>
              <a:ext uri="{FF2B5EF4-FFF2-40B4-BE49-F238E27FC236}">
                <a16:creationId xmlns:a16="http://schemas.microsoft.com/office/drawing/2014/main" id="{ACF48C81-529A-DD50-624B-6D80891A3243}"/>
              </a:ext>
            </a:extLst>
          </p:cNvPr>
          <p:cNvSpPr/>
          <p:nvPr/>
        </p:nvSpPr>
        <p:spPr>
          <a:xfrm flipH="1">
            <a:off x="9597701" y="3947311"/>
            <a:ext cx="270576" cy="2518404"/>
          </a:xfrm>
          <a:prstGeom prst="leftBrace">
            <a:avLst>
              <a:gd name="adj1" fmla="val 8333"/>
              <a:gd name="adj2" fmla="val 507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D449F76-AA56-E871-1BF8-7B2D8BCEAC14}"/>
              </a:ext>
            </a:extLst>
          </p:cNvPr>
          <p:cNvSpPr txBox="1">
            <a:spLocks/>
          </p:cNvSpPr>
          <p:nvPr/>
        </p:nvSpPr>
        <p:spPr>
          <a:xfrm>
            <a:off x="9868277" y="3947311"/>
            <a:ext cx="2476122" cy="277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Code for a custom plot</a:t>
            </a:r>
          </a:p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You </a:t>
            </a:r>
            <a:r>
              <a:rPr lang="fr-FR" dirty="0" err="1">
                <a:cs typeface="Fira Code" pitchFamily="1" charset="0"/>
              </a:rPr>
              <a:t>could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write</a:t>
            </a:r>
            <a:r>
              <a:rPr lang="fr-FR" dirty="0">
                <a:cs typeface="Fira Code" pitchFamily="1" charset="0"/>
              </a:rPr>
              <a:t> plot(</a:t>
            </a:r>
            <a:r>
              <a:rPr lang="fr-FR" dirty="0" err="1">
                <a:cs typeface="Fira Code" pitchFamily="1" charset="0"/>
              </a:rPr>
              <a:t>pdp</a:t>
            </a:r>
            <a:r>
              <a:rPr lang="fr-FR" dirty="0">
                <a:cs typeface="Fira Code" pitchFamily="1" charset="0"/>
              </a:rPr>
              <a:t>) </a:t>
            </a:r>
            <a:r>
              <a:rPr lang="fr-FR" dirty="0" err="1">
                <a:cs typeface="Fira Code" pitchFamily="1" charset="0"/>
              </a:rPr>
              <a:t>instead</a:t>
            </a:r>
            <a:endParaRPr lang="fr-FR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5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6537B-D9A0-7EA5-B0EF-C2530736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198170-5068-6CFF-FA72-07B81CC336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5C7A16-1C2C-8E09-3F2E-2CBBABA8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take 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AD431E-E5E7-176A-EA70-EF9771D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A54CE31-68E3-E4B5-7578-4260485A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that easy, and not something you are expected to be able to do, but you will have to do it constantly and on the fly.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understand your concept and strip away technicalities, jargon, parts that require prior specialized knowledge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your audience: their level of expertise and what they need to know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your concept in a relatable or intuitive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core purpose of the concept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Slowly add details (this will depend on your audience, and what you need them to understand for your presentation)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Generalise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944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7C2E9-D3A5-E6CF-9541-C1D04B12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EC4CD29-FEFF-9767-F696-454E2F02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8D2120-9861-239C-7BC9-A4519D4E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636A8C-776B-CA0F-D042-F840EAE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150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82EC4DD-3BF7-A22A-6033-23462E97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448554"/>
            <a:ext cx="5369665" cy="490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grey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individual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The </a:t>
            </a:r>
            <a:r>
              <a:rPr lang="fr-FR" dirty="0" err="1">
                <a:cs typeface="Fira Code" pitchFamily="1" charset="0"/>
              </a:rPr>
              <a:t>blue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  <a:p>
            <a:r>
              <a:rPr lang="fr-FR" dirty="0">
                <a:cs typeface="Fira Code" pitchFamily="1" charset="0"/>
              </a:rPr>
              <a:t>Watch out: notice </a:t>
            </a:r>
            <a:r>
              <a:rPr lang="fr-FR" dirty="0" err="1">
                <a:cs typeface="Fira Code" pitchFamily="1" charset="0"/>
              </a:rPr>
              <a:t>there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heterogeneity</a:t>
            </a:r>
            <a:r>
              <a:rPr lang="fr-FR" dirty="0">
                <a:cs typeface="Fira Code" pitchFamily="1" charset="0"/>
              </a:rPr>
              <a:t> in the </a:t>
            </a:r>
            <a:r>
              <a:rPr lang="fr-FR" dirty="0" err="1">
                <a:cs typeface="Fira Code" pitchFamily="1" charset="0"/>
              </a:rPr>
              <a:t>predictions</a:t>
            </a:r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clearly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distinguish</a:t>
            </a:r>
            <a:r>
              <a:rPr lang="fr-FR" dirty="0">
                <a:cs typeface="Fira Code" pitchFamily="1" charset="0"/>
              </a:rPr>
              <a:t> people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without</a:t>
            </a:r>
            <a:endParaRPr lang="fr-FR" dirty="0">
              <a:cs typeface="Fira Code" pitchFamily="1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11F05B-C971-C8AA-A70F-FDE0A59325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618" y="1448554"/>
            <a:ext cx="6396375" cy="49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488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2C1D4-9265-9CEB-EDF4-102CDBB6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76FE005-0B41-D15B-B290-A0A19B6B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302CA3-2FBC-3C4C-72A8-FCD45F9B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5D8AE6-C079-4A10-89F4-71F8A634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151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04B141DA-F40C-BAFB-B73D-7ED84336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You can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PDP by group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A55E6F-D981-2934-9FFA-E9DB20CA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8" y="2516371"/>
            <a:ext cx="8916644" cy="351521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A230D89-93B2-88A0-875A-97CF1854D73F}"/>
              </a:ext>
            </a:extLst>
          </p:cNvPr>
          <p:cNvSpPr/>
          <p:nvPr/>
        </p:nvSpPr>
        <p:spPr>
          <a:xfrm>
            <a:off x="2939423" y="2474055"/>
            <a:ext cx="2616832" cy="848231"/>
          </a:xfrm>
          <a:prstGeom prst="ellipse">
            <a:avLst/>
          </a:prstGeom>
          <a:noFill/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8076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FD02-9FF1-AABD-E6CB-4DB60C52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04339CD-4C1B-9719-1572-8DE9F4AD06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2B1AAD-C168-E917-F356-B278380C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46EBAD-F5D8-5243-0AB8-4D51D622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152</a:t>
            </a:fld>
            <a:endParaRPr lang="fr-FR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0E2DE3C-6014-7E5D-8C23-E71A94F6A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1" y="1289458"/>
            <a:ext cx="6324613" cy="5468123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0B98820-E97D-C1BB-56D0-B0031E29F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4398744"/>
            <a:ext cx="5369665" cy="2459256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Trends are </a:t>
            </a:r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, but </a:t>
            </a:r>
            <a:r>
              <a:rPr lang="fr-FR" dirty="0" err="1">
                <a:cs typeface="Fira Code" pitchFamily="1" charset="0"/>
              </a:rPr>
              <a:t>logistic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regression</a:t>
            </a:r>
            <a:r>
              <a:rPr lang="fr-FR" dirty="0">
                <a:cs typeface="Fira Code" pitchFamily="1" charset="0"/>
              </a:rPr>
              <a:t> tends to </a:t>
            </a:r>
            <a:r>
              <a:rPr lang="fr-FR" dirty="0" err="1">
                <a:cs typeface="Fira Code" pitchFamily="1" charset="0"/>
              </a:rPr>
              <a:t>extrapolate</a:t>
            </a:r>
            <a:r>
              <a:rPr lang="fr-FR" dirty="0">
                <a:cs typeface="Fira Code" pitchFamily="1" charset="0"/>
              </a:rPr>
              <a:t> more at </a:t>
            </a:r>
            <a:r>
              <a:rPr lang="fr-FR" dirty="0" err="1">
                <a:cs typeface="Fira Code" pitchFamily="1" charset="0"/>
              </a:rPr>
              <a:t>extreme</a:t>
            </a:r>
            <a:r>
              <a:rPr lang="fr-FR" dirty="0">
                <a:cs typeface="Fira Code" pitchFamily="1" charset="0"/>
              </a:rPr>
              <a:t> values of distance</a:t>
            </a:r>
          </a:p>
          <a:p>
            <a:r>
              <a:rPr lang="fr-FR" dirty="0">
                <a:cs typeface="Fira Code" pitchFamily="1" charset="0"/>
              </a:rPr>
              <a:t>Lot of noise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RF</a:t>
            </a:r>
          </a:p>
        </p:txBody>
      </p:sp>
      <p:pic>
        <p:nvPicPr>
          <p:cNvPr id="16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0AA156F1-B9CE-B7D3-AB47-801F11B4F5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9" b="53232"/>
          <a:stretch/>
        </p:blipFill>
        <p:spPr>
          <a:xfrm>
            <a:off x="6974457" y="1343215"/>
            <a:ext cx="5217543" cy="275133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D20F0C3-CBA9-7687-F226-FB2E3F1F280D}"/>
              </a:ext>
            </a:extLst>
          </p:cNvPr>
          <p:cNvSpPr txBox="1"/>
          <p:nvPr/>
        </p:nvSpPr>
        <p:spPr>
          <a:xfrm>
            <a:off x="3811548" y="1471662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forest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2F00BD-46F4-2ED6-9A59-4E81B90DA2BB}"/>
              </a:ext>
            </a:extLst>
          </p:cNvPr>
          <p:cNvSpPr txBox="1"/>
          <p:nvPr/>
        </p:nvSpPr>
        <p:spPr>
          <a:xfrm>
            <a:off x="7992303" y="1155709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963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9067-D3F9-C6A9-91CB-AC8BB1A6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2FB032-F65D-C140-746D-4B6505D9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917FB1-942B-96AB-3DBC-18416D79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B47510-306A-1370-45B9-45EBB40C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153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2D67DF9-1369-7B97-332B-5C8305A2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Which variables are the most important to predict what we would like to predict? We will use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permutation</a:t>
            </a:r>
            <a:endParaRPr lang="en-GB" dirty="0">
              <a:cs typeface="Fira Code" pitchFamily="1" charset="0"/>
            </a:endParaRPr>
          </a:p>
          <a:p>
            <a:pPr lvl="1"/>
            <a:r>
              <a:rPr lang="en-GB" dirty="0">
                <a:cs typeface="Fira Code" pitchFamily="1" charset="0"/>
              </a:rPr>
              <a:t>Take your full model, look at its error (e.g. RMSE)</a:t>
            </a:r>
          </a:p>
          <a:p>
            <a:pPr lvl="1"/>
            <a:r>
              <a:rPr lang="en-GB" dirty="0">
                <a:cs typeface="Fira Code" pitchFamily="1" charset="0"/>
              </a:rPr>
              <a:t>Successively, for each of your variables: scramble it randomly, compute predictions again, and look at the error</a:t>
            </a:r>
          </a:p>
          <a:p>
            <a:pPr lvl="1"/>
            <a:r>
              <a:rPr lang="en-GB" dirty="0">
                <a:cs typeface="Fira Code" pitchFamily="1" charset="0"/>
              </a:rPr>
              <a:t>The bigger the error after data permutation, the more important the variable</a:t>
            </a:r>
          </a:p>
          <a:p>
            <a:pPr lvl="1"/>
            <a:r>
              <a:rPr lang="en-GB" dirty="0">
                <a:cs typeface="Fira Code" pitchFamily="1" charset="0"/>
              </a:rPr>
              <a:t>Do permutation multiple times for each variable to get an idea of the uncertainty surrounding its importance</a:t>
            </a:r>
          </a:p>
        </p:txBody>
      </p:sp>
    </p:spTree>
    <p:extLst>
      <p:ext uri="{BB962C8B-B14F-4D97-AF65-F5344CB8AC3E}">
        <p14:creationId xmlns:p14="http://schemas.microsoft.com/office/powerpoint/2010/main" val="34989023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4DB7B-FDDE-8D8B-6120-C2EADABD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087DE17-871E-144C-137D-7BDB2BB51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2687AC-6127-1A7E-9077-611972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A540E1-60CD-868A-CD3C-5E9D2E1E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912705-71D5-A94A-0CD6-529BD27D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7" y="1690688"/>
            <a:ext cx="7449959" cy="4600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59BB14-7295-66A4-0F22-13527F4C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141" y="2429786"/>
            <a:ext cx="4677126" cy="4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640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5B353-669D-985F-65B8-849F95DC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0D5B2FE-520D-6A36-311D-B72ADA789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766AE1-747B-EB7A-92D5-31C7CA9B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r>
              <a:rPr lang="fr-FR" dirty="0"/>
              <a:t> &amp; </a:t>
            </a:r>
            <a:r>
              <a:rPr lang="fr-FR" dirty="0" err="1"/>
              <a:t>marginaleffects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D089B5-8971-9D75-E138-CE5BB064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155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D07CD3-EBF2-5074-D39E-F122189B7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There is a lot more these packages can do and that are explained in their respective books/websites</a:t>
            </a:r>
          </a:p>
          <a:p>
            <a:r>
              <a:rPr lang="en-GB" dirty="0">
                <a:cs typeface="Fira Code" pitchFamily="1" charset="0"/>
              </a:rPr>
              <a:t>In the end what you show will depend on the story you want to tell with your data</a:t>
            </a:r>
          </a:p>
          <a:p>
            <a:endParaRPr lang="en-GB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41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CF29-E345-D67F-ED60-82747ABC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8E1A76A-AD02-6393-E76D-C0191C743D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D92BAB-51E4-72D3-A080-5D540156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1B3518-2918-5F12-F25B-E41511F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9C9DC85-47A3-0BB9-43A6-EA918873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I would tackle explaining logistic regression in a typical meeting in which I show regression results: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[Example/problem] </a:t>
            </a:r>
            <a:r>
              <a:rPr lang="en-US" sz="2400" dirty="0"/>
              <a:t>Let’s say you want to know if there is a link between smoking, your occupation and lung cancer.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</a:t>
            </a:r>
            <a:r>
              <a:rPr lang="en-US" sz="2400" dirty="0"/>
              <a:t> A logistic regression can tell you how more likely you are to get lung cancer depending on the job that you do and if you are a smoker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[Details]</a:t>
            </a:r>
            <a:r>
              <a:rPr lang="en-US" sz="2400" dirty="0"/>
              <a:t> It’s a model that will compute a probability of getting lung cancer given these factors, based on the data. You can calculate coefficients that will tell you, for example, how much this probability increases when you smoke.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</a:t>
            </a:r>
            <a:r>
              <a:rPr lang="en-US" sz="2400" dirty="0" err="1">
                <a:solidFill>
                  <a:srgbClr val="0E93C8"/>
                </a:solidFill>
              </a:rPr>
              <a:t>Generalise</a:t>
            </a:r>
            <a:r>
              <a:rPr lang="en-US" sz="2400" dirty="0">
                <a:solidFill>
                  <a:srgbClr val="0E93C8"/>
                </a:solidFill>
              </a:rPr>
              <a:t>]</a:t>
            </a:r>
            <a:r>
              <a:rPr lang="en-US" sz="2400" dirty="0"/>
              <a:t> This type of tool allow you to calculate the probability, for any binary situation (raining, cancer, being admitted somewhere…), of it happening depending on factors of your choosing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08697B09-51E1-35E0-17F4-5C2D7BF7B9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5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CEE66-E457-3D6D-0690-755D60EC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B192C5D-D89D-DB78-4AD1-0489B81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B8AA3-69F6-EF15-3DC9-A73E12C0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B14B0D-34BD-7557-B32B-5CDA18D2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A9FF011-ACEE-8175-89BA-5707785EF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If it’s not a crucial concept, I just stick to a one sentence explanation to give the general purpose of the tool in the context of my presentation: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Example</a:t>
            </a:r>
            <a:r>
              <a:rPr lang="en-US" sz="2400" dirty="0"/>
              <a:t>: I’m giving a presentation on unvaccinated children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 </a:t>
            </a:r>
            <a:r>
              <a:rPr lang="en-US" sz="2400" dirty="0"/>
              <a:t>“A logistic regression can tell you how more likely an infant is to not be vaccinated depending on some factors, for example here: its birth year, socioeconomic status, and number of visits to the </a:t>
            </a:r>
            <a:r>
              <a:rPr lang="en-US" sz="2400" dirty="0" err="1"/>
              <a:t>paediatrician</a:t>
            </a:r>
            <a:r>
              <a:rPr lang="en-US" sz="2400" dirty="0"/>
              <a:t>”</a:t>
            </a:r>
            <a:endParaRPr lang="en-US" dirty="0"/>
          </a:p>
        </p:txBody>
      </p:sp>
      <p:pic>
        <p:nvPicPr>
          <p:cNvPr id="6" name="Image 5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A5EE0BAC-FE4F-3025-538A-B160DE4D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6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C57A3-C173-EA3F-2A3A-D5E7A2B5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4EB2310-BE2E-7B66-174F-4CDD8E00CB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C5F31C-B318-7587-2991-FBA22683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 time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0FBA17-9E3C-A651-456A-CA08A539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60F92AE-5F5F-7942-CE91-F5F6500C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Before doing anything, you’ll answer the questions: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Who </a:t>
            </a:r>
            <a:r>
              <a:rPr lang="en-US" dirty="0"/>
              <a:t>is my audience?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What </a:t>
            </a:r>
            <a:r>
              <a:rPr lang="en-US" dirty="0"/>
              <a:t>would I like them to know?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How</a:t>
            </a:r>
            <a:r>
              <a:rPr lang="en-US" dirty="0"/>
              <a:t> do I transmit them this information?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endParaRPr lang="en-US" dirty="0"/>
          </a:p>
          <a:p>
            <a:r>
              <a:rPr lang="en-US" dirty="0">
                <a:solidFill>
                  <a:srgbClr val="0E93C8"/>
                </a:solidFill>
              </a:rPr>
              <a:t>“Who”</a:t>
            </a:r>
            <a:r>
              <a:rPr lang="en-US" dirty="0"/>
              <a:t>: narrow your target audience and your relationship to them</a:t>
            </a:r>
          </a:p>
          <a:p>
            <a:pPr lvl="1"/>
            <a:r>
              <a:rPr lang="en-US" dirty="0"/>
              <a:t>Is it a decision maker? Your senior DS colleague? Students?</a:t>
            </a:r>
          </a:p>
          <a:p>
            <a:r>
              <a:rPr lang="en-US" dirty="0">
                <a:solidFill>
                  <a:srgbClr val="0E93C8"/>
                </a:solidFill>
              </a:rPr>
              <a:t>“What”</a:t>
            </a:r>
            <a:r>
              <a:rPr lang="en-US" dirty="0"/>
              <a:t> will help you select:</a:t>
            </a:r>
          </a:p>
          <a:p>
            <a:pPr lvl="1"/>
            <a:r>
              <a:rPr lang="en-US" dirty="0"/>
              <a:t>The data that is relevant to them and how detailed you will be</a:t>
            </a:r>
          </a:p>
          <a:p>
            <a:r>
              <a:rPr lang="en-US" dirty="0">
                <a:solidFill>
                  <a:srgbClr val="0E93C8"/>
                </a:solidFill>
              </a:rPr>
              <a:t>“How”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What medium you will use (graphs, tables, etc.) to transmit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67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2F5E0-8C43-0913-2C05-B2FE659B5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44476E-DE04-CDFD-8CDA-13562A3C98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462C19-0168-B6F9-983C-5FBF81BC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structure for a presentation?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8CC298-D5B8-B194-F76B-F047A881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C30CBE-22AC-3B7F-CE69-CC846607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Set it up like a </a:t>
            </a:r>
            <a:r>
              <a:rPr lang="en-US" dirty="0">
                <a:solidFill>
                  <a:srgbClr val="0E93C8"/>
                </a:solidFill>
              </a:rPr>
              <a:t>story</a:t>
            </a:r>
            <a:r>
              <a:rPr lang="en-US" dirty="0"/>
              <a:t> (or an </a:t>
            </a:r>
            <a:r>
              <a:rPr lang="en-US" dirty="0" err="1"/>
              <a:t>IMRaD</a:t>
            </a:r>
            <a:r>
              <a:rPr lang="en-US" dirty="0"/>
              <a:t> structure if you work in a research-oriented field: introduction, methodology, results, discussion)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Beginning</a:t>
            </a:r>
            <a:r>
              <a:rPr lang="en-US" dirty="0"/>
              <a:t>: set up the setting, the problem to solve, who is impacted by this problem, what change there should be and your recommendation to solve it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Middle</a:t>
            </a:r>
            <a:r>
              <a:rPr lang="en-US" dirty="0"/>
              <a:t>: now you introduce your </a:t>
            </a:r>
            <a:r>
              <a:rPr lang="en-US" dirty="0">
                <a:solidFill>
                  <a:srgbClr val="0E93C8"/>
                </a:solidFill>
              </a:rPr>
              <a:t>data </a:t>
            </a:r>
            <a:r>
              <a:rPr lang="en-US" dirty="0"/>
              <a:t>to reinforce your point</a:t>
            </a:r>
            <a:endParaRPr lang="en-US" dirty="0">
              <a:solidFill>
                <a:srgbClr val="0E93C8"/>
              </a:solidFill>
            </a:endParaRPr>
          </a:p>
          <a:p>
            <a:pPr lvl="2"/>
            <a:r>
              <a:rPr lang="en-US" dirty="0" err="1"/>
              <a:t>E.g</a:t>
            </a:r>
            <a:r>
              <a:rPr lang="en-US" dirty="0"/>
              <a:t> further illustrate your problem, incorporate comparisons, examples,</a:t>
            </a:r>
            <a:br>
              <a:rPr lang="en-US" dirty="0"/>
            </a:br>
            <a:r>
              <a:rPr lang="en-US" dirty="0"/>
              <a:t>options and benefits of recommended solution…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End</a:t>
            </a:r>
            <a:r>
              <a:rPr lang="en-US" dirty="0"/>
              <a:t>: </a:t>
            </a:r>
            <a:r>
              <a:rPr lang="en-US" dirty="0" err="1"/>
              <a:t>summarise</a:t>
            </a:r>
            <a:r>
              <a:rPr lang="en-US" dirty="0"/>
              <a:t> everything, reiterate what should change and how </a:t>
            </a:r>
            <a:br>
              <a:rPr lang="en-US" dirty="0"/>
            </a:br>
            <a:r>
              <a:rPr lang="en-US" dirty="0"/>
              <a:t>to do it (“call to action”)</a:t>
            </a:r>
          </a:p>
          <a:p>
            <a:r>
              <a:rPr lang="en-US" dirty="0"/>
              <a:t>Essentially, repeating similar things at each step (in </a:t>
            </a:r>
            <a:br>
              <a:rPr lang="en-US" dirty="0"/>
            </a:br>
            <a:r>
              <a:rPr lang="en-US" dirty="0"/>
              <a:t>Storytelling with Data, they call that “Bing, Bang, Bongo”)</a:t>
            </a:r>
            <a:br>
              <a:rPr lang="en-US" dirty="0"/>
            </a:br>
            <a:r>
              <a:rPr lang="en-US" dirty="0"/>
              <a:t>works quite well. Repetition helps you nail your point.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859323-2518-0EAA-4C1B-EE2B83D8FA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3993" y="3323820"/>
            <a:ext cx="241968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42CA4-8EBD-681C-D338-605A41A6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D1B16A8-707B-B141-7FD4-B697F870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062440-EA8C-F603-DBE3-35B3ADF6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Last time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F91704-8A30-D5D4-648E-365417AF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24B4F49-5790-EFED-E569-55AB3A8E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Lot of things about bias</a:t>
            </a:r>
          </a:p>
          <a:p>
            <a:pPr lvl="1"/>
            <a:r>
              <a:rPr lang="en-US" dirty="0"/>
              <a:t>Families of biases</a:t>
            </a:r>
          </a:p>
          <a:p>
            <a:pPr lvl="1"/>
            <a:r>
              <a:rPr lang="en-US" dirty="0"/>
              <a:t>Solutions for these</a:t>
            </a:r>
          </a:p>
          <a:p>
            <a:r>
              <a:rPr lang="en-US" dirty="0"/>
              <a:t>Fairness</a:t>
            </a:r>
          </a:p>
          <a:p>
            <a:pPr lvl="1"/>
            <a:r>
              <a:rPr lang="en-US" dirty="0"/>
              <a:t>Different definitions of fairness</a:t>
            </a:r>
          </a:p>
          <a:p>
            <a:pPr lvl="1"/>
            <a:r>
              <a:rPr lang="en-US" dirty="0"/>
              <a:t>Equality of opportunity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2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D3FB-13F8-40B9-E8C7-23E7A1173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EDCBDD3-FA21-0D02-59CE-1AB8DCB3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22D2CC-42B3-692C-D8E3-A11EE675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to strongly </a:t>
            </a:r>
            <a:r>
              <a:rPr lang="en-US" dirty="0">
                <a:solidFill>
                  <a:srgbClr val="E76321"/>
                </a:solidFill>
              </a:rPr>
              <a:t>avoid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76321"/>
                </a:solidFill>
              </a:rPr>
              <a:t>non-technical people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8DCDEA-6102-DB47-6603-0F5FDF1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Equations (e.g. big regressions, derivations…)</a:t>
                </a:r>
              </a:p>
              <a:p>
                <a:pPr lvl="1"/>
                <a:r>
                  <a:rPr lang="en-US" dirty="0"/>
                  <a:t>This intimidates or even confuses people (unless it is </a:t>
                </a:r>
                <a:r>
                  <a:rPr lang="en-US" dirty="0">
                    <a:solidFill>
                      <a:srgbClr val="E76321"/>
                    </a:solidFill>
                  </a:rPr>
                  <a:t>very simple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is nightmare fuel for normal people</a:t>
                </a:r>
              </a:p>
              <a:p>
                <a:r>
                  <a:rPr lang="en-US" dirty="0"/>
                  <a:t>Jargon</a:t>
                </a:r>
              </a:p>
              <a:p>
                <a:pPr lvl="1"/>
                <a:r>
                  <a:rPr lang="en-US" dirty="0"/>
                  <a:t>Endogeneity, omitted variable bias, heteroskedasticity, hyperparameter optimization…</a:t>
                </a:r>
              </a:p>
              <a:p>
                <a:r>
                  <a:rPr lang="en-US" dirty="0"/>
                  <a:t>In-depth technical explanations</a:t>
                </a:r>
              </a:p>
              <a:p>
                <a:pPr lvl="1"/>
                <a:r>
                  <a:rPr lang="en-US" dirty="0"/>
                  <a:t>Don’t go into details </a:t>
                </a:r>
                <a:r>
                  <a:rPr lang="en-US" dirty="0">
                    <a:solidFill>
                      <a:srgbClr val="E76321"/>
                    </a:solidFill>
                  </a:rPr>
                  <a:t>unless people ask you or expect you to talk about it</a:t>
                </a:r>
              </a:p>
              <a:p>
                <a:pPr lvl="1"/>
                <a:r>
                  <a:rPr lang="en-US" dirty="0"/>
                  <a:t>So no 40 minutes explanation of how you took care of some endogeneity problem</a:t>
                </a:r>
              </a:p>
              <a:p>
                <a:r>
                  <a:rPr lang="en-US" dirty="0"/>
                  <a:t>Dense tables</a:t>
                </a:r>
              </a:p>
              <a:p>
                <a:pPr lvl="1"/>
                <a:r>
                  <a:rPr lang="en-US" dirty="0"/>
                  <a:t>People won’t read those, put that in an appendix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>
                  <a:solidFill>
                    <a:srgbClr val="E7632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  <a:blipFill>
                <a:blip r:embed="rId4"/>
                <a:stretch>
                  <a:fillRect l="-994" t="-2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crying in front of a person&#10;&#10;Description automatically generated">
            <a:extLst>
              <a:ext uri="{FF2B5EF4-FFF2-40B4-BE49-F238E27FC236}">
                <a16:creationId xmlns:a16="http://schemas.microsoft.com/office/drawing/2014/main" id="{468BD712-D1DE-93DE-5D88-EA47E11F2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/>
          <a:stretch/>
        </p:blipFill>
        <p:spPr>
          <a:xfrm rot="960629">
            <a:off x="8727234" y="2478334"/>
            <a:ext cx="851968" cy="9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14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E10DC-E80B-3A3B-DF33-58297FF5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905FDC0-D53F-6A21-2C44-B5A638F8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D59EA7-400C-541B-CACA-ECA3FFEF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you </a:t>
            </a:r>
            <a:r>
              <a:rPr lang="en-US" dirty="0">
                <a:solidFill>
                  <a:srgbClr val="0E93C8"/>
                </a:solidFill>
              </a:rPr>
              <a:t>should do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76321"/>
                </a:solidFill>
              </a:rPr>
              <a:t>non-technical people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C4D715-8DD5-7EB9-4260-FBC3470B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D76030F-2F02-D327-4ADF-1F8C81F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One-pagers/executive summaries</a:t>
            </a:r>
          </a:p>
          <a:p>
            <a:pPr lvl="1"/>
            <a:r>
              <a:rPr lang="en-US" dirty="0"/>
              <a:t>In your introduction, you can start with your big results, actions you think should be taken, indicators to keep, etc. etc.</a:t>
            </a:r>
          </a:p>
          <a:p>
            <a:r>
              <a:rPr lang="en-US" dirty="0"/>
              <a:t>KISS (and other minimalist concepts)</a:t>
            </a:r>
          </a:p>
          <a:p>
            <a:pPr lvl="1"/>
            <a:r>
              <a:rPr lang="en-US" dirty="0"/>
              <a:t>Keep It Simple Stupid</a:t>
            </a:r>
          </a:p>
          <a:p>
            <a:pPr lvl="1"/>
            <a:r>
              <a:rPr lang="en-US" dirty="0"/>
              <a:t>Less is more</a:t>
            </a:r>
          </a:p>
          <a:p>
            <a:r>
              <a:rPr lang="en-US" dirty="0"/>
              <a:t>Put yourself in their shoes:</a:t>
            </a:r>
          </a:p>
          <a:p>
            <a:pPr lvl="1"/>
            <a:r>
              <a:rPr lang="en-US" dirty="0"/>
              <a:t>What do you think they expect?</a:t>
            </a:r>
          </a:p>
          <a:p>
            <a:pPr lvl="1"/>
            <a:r>
              <a:rPr lang="en-US" dirty="0"/>
              <a:t>Are they likely to understand what I say?</a:t>
            </a:r>
          </a:p>
          <a:p>
            <a:pPr lvl="1"/>
            <a:r>
              <a:rPr lang="en-US" dirty="0"/>
              <a:t>Are there barriers that will make my communication not have the impact I would like?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habits, personne, chaussures, Visage humain&#10;&#10;Description générée automatiquement">
            <a:extLst>
              <a:ext uri="{FF2B5EF4-FFF2-40B4-BE49-F238E27FC236}">
                <a16:creationId xmlns:a16="http://schemas.microsoft.com/office/drawing/2014/main" id="{49D2E833-F4CF-2E25-5781-FF48C630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7"/>
          <a:stretch/>
        </p:blipFill>
        <p:spPr>
          <a:xfrm>
            <a:off x="6820285" y="2944957"/>
            <a:ext cx="2408636" cy="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0125-6487-D1C3-23A6-13B22EE4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F0B2F0-B3D5-80D8-70B7-13454B3E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B80476-6DE1-E219-FDF7-4BBA0FB1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principles to follow with your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3BB588-741E-6BA1-A3F4-F3CD912B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300C9B63-DE5F-0045-4600-6BDD00E3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902218"/>
            <a:ext cx="11042311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Trustworthy</a:t>
            </a:r>
          </a:p>
          <a:p>
            <a:pPr marL="0" indent="0">
              <a:buNone/>
            </a:pPr>
            <a:r>
              <a:rPr lang="en-US" sz="2400" dirty="0"/>
              <a:t>Make it reliable. Is your </a:t>
            </a:r>
            <a:r>
              <a:rPr lang="en-US" sz="2400" dirty="0" err="1"/>
              <a:t>visualisation</a:t>
            </a:r>
            <a:r>
              <a:rPr lang="en-US" sz="2400" dirty="0"/>
              <a:t> faithful to the data? Does the design have integrity?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Accessible</a:t>
            </a:r>
          </a:p>
          <a:p>
            <a:pPr marL="0" indent="0">
              <a:buNone/>
            </a:pPr>
            <a:r>
              <a:rPr lang="en-US" sz="2400" dirty="0"/>
              <a:t>Make it usable. Is your visualization relevant and understandable?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Elegant</a:t>
            </a:r>
          </a:p>
          <a:p>
            <a:pPr marL="0" indent="0">
              <a:buNone/>
            </a:pPr>
            <a:r>
              <a:rPr lang="en-US" sz="2400" dirty="0"/>
              <a:t>Make it aesthetic. Is your graphic design appealing?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16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5F6D7-3809-0B52-5C5E-3E785B34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48AE6B9-3988-9ED4-DA3F-5A0074DD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5A52BE-6B2C-432D-4F32-D914B547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541F73-BEC3-D4A5-6D67-97F668A2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C8AF03-C4BC-543D-16BF-D24A8412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b="1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052553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4AB8-EB54-20BA-454E-152B2081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519420-2CE9-3528-4193-240C7891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27E070-AC8D-BDCA-A8C1-B66A9E54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 ratio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E3F004-197A-7C14-5F3C-BBBD2073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24</a:t>
            </a:fld>
            <a:endParaRPr lang="fr-FR"/>
          </a:p>
        </p:txBody>
      </p:sp>
      <p:pic>
        <p:nvPicPr>
          <p:cNvPr id="6" name="Content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BE866F39-DE6F-29B4-47F7-35AAF8442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0" y="2384644"/>
            <a:ext cx="1498844" cy="1993462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5FB4614-FADE-1BC7-8679-B9D43496FDE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Whatever your tool, you might want to </a:t>
            </a:r>
            <a:r>
              <a:rPr lang="en-US" dirty="0" err="1"/>
              <a:t>maximise</a:t>
            </a:r>
            <a:r>
              <a:rPr lang="en-US" dirty="0"/>
              <a:t> the </a:t>
            </a:r>
            <a:r>
              <a:rPr lang="en-US" dirty="0">
                <a:solidFill>
                  <a:srgbClr val="E76321"/>
                </a:solidFill>
              </a:rPr>
              <a:t>data-to-ink</a:t>
            </a:r>
            <a:br>
              <a:rPr lang="en-US" dirty="0">
                <a:solidFill>
                  <a:srgbClr val="E76321"/>
                </a:solidFill>
              </a:rPr>
            </a:br>
            <a:r>
              <a:rPr lang="en-US" dirty="0">
                <a:solidFill>
                  <a:srgbClr val="E76321"/>
                </a:solidFill>
              </a:rPr>
              <a:t>ratio </a:t>
            </a:r>
            <a:r>
              <a:rPr lang="en-US" dirty="0"/>
              <a:t>(see E. Tufte, Visual Display of Quantitative Information)</a:t>
            </a:r>
          </a:p>
          <a:p>
            <a:r>
              <a:rPr lang="en-US" dirty="0"/>
              <a:t>“The larger the share of a graphic’s ink devoted to data, the</a:t>
            </a:r>
            <a:br>
              <a:rPr lang="en-US" dirty="0"/>
            </a:br>
            <a:r>
              <a:rPr lang="en-US" dirty="0"/>
              <a:t>better (other relevant matters being equal).”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 nutshell: </a:t>
            </a:r>
            <a:r>
              <a:rPr lang="en-US" dirty="0">
                <a:solidFill>
                  <a:srgbClr val="E76321"/>
                </a:solidFill>
              </a:rPr>
              <a:t>identify and eliminate clutter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8AB13-1079-A991-9758-7F474F05E7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2525" y="3429000"/>
            <a:ext cx="70770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5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582C-5C1F-443E-DDB6-2E78A8078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EB7122C-DA32-A604-7EB3-3BECF551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47AB02-29F6-E43C-5269-B9A1A02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FE68FE-9D0C-5CE3-11AF-9021E467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620BB0E-EAC2-F308-C1EB-80D8C72AF9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878138"/>
              </p:ext>
            </p:extLst>
          </p:nvPr>
        </p:nvGraphicFramePr>
        <p:xfrm>
          <a:off x="838200" y="1441918"/>
          <a:ext cx="3351179" cy="2031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E24F26-F567-E033-0378-E9E9F82D0085}"/>
              </a:ext>
            </a:extLst>
          </p:cNvPr>
          <p:cNvSpPr txBox="1"/>
          <p:nvPr/>
        </p:nvSpPr>
        <p:spPr>
          <a:xfrm>
            <a:off x="2176428" y="3557987"/>
            <a:ext cx="67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Junk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5" name="Picture 14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00DC2DEA-551D-6A14-F182-13811BBF972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81" r="1897" b="953"/>
          <a:stretch/>
        </p:blipFill>
        <p:spPr>
          <a:xfrm>
            <a:off x="759758" y="4011625"/>
            <a:ext cx="3910243" cy="2366683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11FACE1-79A2-D793-C77B-CEE8D73632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288595"/>
              </p:ext>
            </p:extLst>
          </p:nvPr>
        </p:nvGraphicFramePr>
        <p:xfrm>
          <a:off x="5382695" y="4011625"/>
          <a:ext cx="4500893" cy="2366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11FACE1-79A2-D793-C77B-CEE8D73632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809641"/>
              </p:ext>
            </p:extLst>
          </p:nvPr>
        </p:nvGraphicFramePr>
        <p:xfrm>
          <a:off x="5572414" y="1186014"/>
          <a:ext cx="3870046" cy="2347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23187C-A8B4-5B33-05CE-0A3B5267820E}"/>
              </a:ext>
            </a:extLst>
          </p:cNvPr>
          <p:cNvSpPr txBox="1"/>
          <p:nvPr/>
        </p:nvSpPr>
        <p:spPr>
          <a:xfrm>
            <a:off x="6007981" y="3557987"/>
            <a:ext cx="325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Quite</a:t>
            </a:r>
            <a:r>
              <a:rPr lang="fr-FR" dirty="0">
                <a:latin typeface="Esteban" panose="02000000000000000000" pitchFamily="2" charset="0"/>
              </a:rPr>
              <a:t> high – Base Excel graph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CD2A7-1120-BB8A-9B55-520A48E19060}"/>
              </a:ext>
            </a:extLst>
          </p:cNvPr>
          <p:cNvSpPr txBox="1"/>
          <p:nvPr/>
        </p:nvSpPr>
        <p:spPr>
          <a:xfrm>
            <a:off x="2076144" y="6378308"/>
            <a:ext cx="127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Very high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9BBA8-0038-2D12-603B-F5E971081BD2}"/>
              </a:ext>
            </a:extLst>
          </p:cNvPr>
          <p:cNvSpPr txBox="1"/>
          <p:nvPr/>
        </p:nvSpPr>
        <p:spPr>
          <a:xfrm>
            <a:off x="7209865" y="6378308"/>
            <a:ext cx="127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Very high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  <p:bldGraphic spid="16" grpId="0">
        <p:bldAsOne/>
      </p:bldGraphic>
      <p:bldGraphic spid="17" grpId="0">
        <p:bldAsOne/>
      </p:bldGraphic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6508-C46A-1CD8-E012-31D83107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9ABD79-D1B5-5CC0-B57F-B8AB743E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CC391-FBF5-D55D-CD5D-2714DB48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562641-6A53-C190-BB41-5880752D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26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E4CF8-E231-1A7A-B9CC-774DE1E068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22" y="1593271"/>
            <a:ext cx="5264883" cy="4495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E619B-7A63-78E6-EF63-A3E63589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89" y="1913106"/>
            <a:ext cx="4851340" cy="3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E03B-830D-F39F-93B4-51F649E3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8F3AFB-1441-B029-E426-8F8877BA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AD2027-48D4-71BC-917F-EE00C3F5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23A1A8-D309-56E5-85A7-BE64E0C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13517-90AD-B453-8E13-AFD03D6FD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433" b="15951"/>
          <a:stretch/>
        </p:blipFill>
        <p:spPr>
          <a:xfrm>
            <a:off x="424686" y="1589835"/>
            <a:ext cx="4416256" cy="2834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E6D8B-8133-3231-03E3-62DB2A5D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921" r="2313" b="33098"/>
          <a:stretch/>
        </p:blipFill>
        <p:spPr>
          <a:xfrm>
            <a:off x="546847" y="4465451"/>
            <a:ext cx="4343400" cy="2256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4BF52-BA2D-E68B-5B34-B2711DF076EA}"/>
              </a:ext>
            </a:extLst>
          </p:cNvPr>
          <p:cNvSpPr txBox="1"/>
          <p:nvPr/>
        </p:nvSpPr>
        <p:spPr>
          <a:xfrm>
            <a:off x="5063565" y="2580150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Low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7B80E-EE90-E8E8-6004-2ED2B188DC7C}"/>
              </a:ext>
            </a:extLst>
          </p:cNvPr>
          <p:cNvSpPr txBox="1"/>
          <p:nvPr/>
        </p:nvSpPr>
        <p:spPr>
          <a:xfrm>
            <a:off x="5063564" y="5408797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High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A68E982-2D3B-B3F5-BF24-A7897F568DB3}"/>
              </a:ext>
            </a:extLst>
          </p:cNvPr>
          <p:cNvSpPr txBox="1">
            <a:spLocks/>
          </p:cNvSpPr>
          <p:nvPr/>
        </p:nvSpPr>
        <p:spPr>
          <a:xfrm>
            <a:off x="5063564" y="5778129"/>
            <a:ext cx="3084555" cy="1079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Placing labels directly on the chart is a good way to make it more engaging</a:t>
            </a:r>
          </a:p>
        </p:txBody>
      </p:sp>
    </p:spTree>
    <p:extLst>
      <p:ext uri="{BB962C8B-B14F-4D97-AF65-F5344CB8AC3E}">
        <p14:creationId xmlns:p14="http://schemas.microsoft.com/office/powerpoint/2010/main" val="3383320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A32E-1537-8D69-8192-F773A239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1438307-5C8B-E836-EBD2-1A1A0E73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B57D40-7D63-9389-0A84-519FA43D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529A50-3AD7-1250-E39A-674E96C7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B2FFC0-93DE-715B-B463-A30E9C89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063" y="1553767"/>
            <a:ext cx="7249537" cy="466790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0109516-0C51-F9E6-97EF-E9BFD9FCE4A7}"/>
              </a:ext>
            </a:extLst>
          </p:cNvPr>
          <p:cNvSpPr txBox="1">
            <a:spLocks/>
          </p:cNvSpPr>
          <p:nvPr/>
        </p:nvSpPr>
        <p:spPr>
          <a:xfrm>
            <a:off x="7848600" y="3117017"/>
            <a:ext cx="4092921" cy="154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 be more creative: remove labels, put them directly in the title</a:t>
            </a:r>
          </a:p>
        </p:txBody>
      </p:sp>
    </p:spTree>
    <p:extLst>
      <p:ext uri="{BB962C8B-B14F-4D97-AF65-F5344CB8AC3E}">
        <p14:creationId xmlns:p14="http://schemas.microsoft.com/office/powerpoint/2010/main" val="244677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79AF-AAC3-2C35-1DAD-D9A29C7D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79B2E7-486D-9308-899D-82820640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FCEC49-5F24-F3FA-DC57-66D6C683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9C9A61-3A49-386B-5503-9D86278C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29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06D0B-BCF2-DD7C-3B1A-E61191F2E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525" y="1598612"/>
            <a:ext cx="5505450" cy="383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85CB88-7848-A4CC-364A-B6AEDE1CA73E}"/>
              </a:ext>
            </a:extLst>
          </p:cNvPr>
          <p:cNvSpPr txBox="1"/>
          <p:nvPr/>
        </p:nvSpPr>
        <p:spPr>
          <a:xfrm>
            <a:off x="650875" y="5719543"/>
            <a:ext cx="378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Notice the </a:t>
            </a:r>
            <a:r>
              <a:rPr lang="fr-FR" dirty="0" err="1">
                <a:latin typeface="Esteban" panose="02000000000000000000" pitchFamily="2" charset="0"/>
              </a:rPr>
              <a:t>fancy</a:t>
            </a:r>
            <a:r>
              <a:rPr lang="fr-FR" dirty="0">
                <a:latin typeface="Esteban" panose="02000000000000000000" pitchFamily="2" charset="0"/>
              </a:rPr>
              <a:t> trick of the range </a:t>
            </a:r>
            <a:r>
              <a:rPr lang="fr-FR" dirty="0" err="1">
                <a:latin typeface="Esteban" panose="02000000000000000000" pitchFamily="2" charset="0"/>
              </a:rPr>
              <a:t>beginning</a:t>
            </a:r>
            <a:r>
              <a:rPr lang="fr-FR" dirty="0">
                <a:latin typeface="Esteban" panose="02000000000000000000" pitchFamily="2" charset="0"/>
              </a:rPr>
              <a:t>/</a:t>
            </a:r>
            <a:r>
              <a:rPr lang="fr-FR" dirty="0" err="1">
                <a:latin typeface="Esteban" panose="02000000000000000000" pitchFamily="2" charset="0"/>
              </a:rPr>
              <a:t>ending</a:t>
            </a:r>
            <a:r>
              <a:rPr lang="fr-FR" dirty="0">
                <a:latin typeface="Esteban" panose="02000000000000000000" pitchFamily="2" charset="0"/>
              </a:rPr>
              <a:t> at the min/max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C960-5871-96D9-49C9-5ED2E52C32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2522" y="1703704"/>
            <a:ext cx="5959477" cy="357314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B48C6F-0A18-331B-9475-91ED2E301C46}"/>
              </a:ext>
            </a:extLst>
          </p:cNvPr>
          <p:cNvCxnSpPr>
            <a:cxnSpLocks/>
          </p:cNvCxnSpPr>
          <p:nvPr/>
        </p:nvCxnSpPr>
        <p:spPr>
          <a:xfrm>
            <a:off x="6146800" y="1598612"/>
            <a:ext cx="0" cy="4767262"/>
          </a:xfrm>
          <a:prstGeom prst="line">
            <a:avLst/>
          </a:prstGeom>
          <a:ln>
            <a:solidFill>
              <a:srgbClr val="E76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DCAEB1-6DA6-15BD-0DDE-F671BEE9C304}"/>
              </a:ext>
            </a:extLst>
          </p:cNvPr>
          <p:cNvSpPr txBox="1"/>
          <p:nvPr/>
        </p:nvSpPr>
        <p:spPr>
          <a:xfrm>
            <a:off x="7199065" y="5719543"/>
            <a:ext cx="378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Here</a:t>
            </a:r>
            <a:r>
              <a:rPr lang="fr-FR" dirty="0">
                <a:latin typeface="Esteban" panose="02000000000000000000" pitchFamily="2" charset="0"/>
              </a:rPr>
              <a:t>, the </a:t>
            </a:r>
            <a:r>
              <a:rPr lang="fr-FR" dirty="0" err="1">
                <a:latin typeface="Esteban" panose="02000000000000000000" pitchFamily="2" charset="0"/>
              </a:rPr>
              <a:t>ticks</a:t>
            </a:r>
            <a:r>
              <a:rPr lang="fr-FR" dirty="0">
                <a:latin typeface="Esteban" panose="02000000000000000000" pitchFamily="2" charset="0"/>
              </a:rPr>
              <a:t> are the quartiles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1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CCE43-112C-2875-3B4B-F56255FFA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1D6B6A1-A7B4-68B6-476A-213283B0A9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2887ED-5B58-B72B-87E1-4B2370F6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Today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1196CF-30F4-B52C-2B28-8A0668AD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28892B3-F1D6-0911-3CD6-9D72EEE4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Morning</a:t>
            </a:r>
          </a:p>
          <a:p>
            <a:pPr lvl="1"/>
            <a:r>
              <a:rPr lang="en-US" dirty="0"/>
              <a:t>How to communicate complicated things to people that don’t understand complicated things</a:t>
            </a:r>
          </a:p>
          <a:p>
            <a:pPr lvl="1"/>
            <a:r>
              <a:rPr lang="en-US" dirty="0"/>
              <a:t>How to understand a complicated model when you have no idea what it is doing</a:t>
            </a:r>
          </a:p>
          <a:p>
            <a:r>
              <a:rPr lang="en-US" dirty="0"/>
              <a:t>Afternoon</a:t>
            </a:r>
          </a:p>
          <a:p>
            <a:pPr lvl="1"/>
            <a:r>
              <a:rPr lang="en-US" dirty="0"/>
              <a:t>You’ll do a ton of graphs and tables (and ideally make them nice to look at)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2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2D33-6B57-1F89-F559-AD92172A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F3F022C-E9B0-E3EC-F25E-B274D82C02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640E68-7480-B163-1437-201C0D5A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Data-to-ink, my two cents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BC98C2-4E6D-E272-9225-C525A8D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A1ED737-1A1C-B0D0-5289-151A2039ECFE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does make your graphs look </a:t>
            </a:r>
            <a:r>
              <a:rPr lang="en-US" dirty="0">
                <a:solidFill>
                  <a:srgbClr val="E76321"/>
                </a:solidFill>
              </a:rPr>
              <a:t>fancy</a:t>
            </a:r>
            <a:r>
              <a:rPr lang="en-US" dirty="0"/>
              <a:t> and quite </a:t>
            </a:r>
            <a:r>
              <a:rPr lang="en-US" dirty="0">
                <a:solidFill>
                  <a:srgbClr val="E76321"/>
                </a:solidFill>
              </a:rPr>
              <a:t>clear</a:t>
            </a:r>
            <a:r>
              <a:rPr lang="en-US" dirty="0"/>
              <a:t>, but a too high data-to-ink ratio may not be to everyone’s tastes </a:t>
            </a:r>
          </a:p>
          <a:p>
            <a:pPr lvl="1"/>
            <a:r>
              <a:rPr lang="en-US" dirty="0"/>
              <a:t>Ideally, you should aim for graphs styles that are the easiest to interpret</a:t>
            </a:r>
          </a:p>
          <a:p>
            <a:pPr lvl="1"/>
            <a:r>
              <a:rPr lang="en-US" dirty="0"/>
              <a:t>Don’t mistakenly erase content that help with interpretability</a:t>
            </a:r>
          </a:p>
          <a:p>
            <a:r>
              <a:rPr lang="en-US" dirty="0"/>
              <a:t>People are not used to very high data-to-ink ratios</a:t>
            </a:r>
          </a:p>
          <a:p>
            <a:pPr lvl="1"/>
            <a:r>
              <a:rPr lang="en-US" dirty="0"/>
              <a:t>People don’t like change: you should aim to use chart styles that people are familiar with (even if it is not optimal)</a:t>
            </a:r>
          </a:p>
          <a:p>
            <a:pPr lvl="1"/>
            <a:r>
              <a:rPr lang="en-US" dirty="0"/>
              <a:t>However, you could progressively increase the ratio as people start to get used to it</a:t>
            </a:r>
          </a:p>
          <a:p>
            <a:r>
              <a:rPr lang="en-US" dirty="0"/>
              <a:t>This may require modifying your graphs by hand</a:t>
            </a:r>
          </a:p>
          <a:p>
            <a:pPr lvl="1"/>
            <a:r>
              <a:rPr lang="en-US" dirty="0"/>
              <a:t>The best viz are done manually, on a graphic design software (Inkscape, Illustrator…), not directly on R</a:t>
            </a:r>
          </a:p>
        </p:txBody>
      </p:sp>
    </p:spTree>
    <p:extLst>
      <p:ext uri="{BB962C8B-B14F-4D97-AF65-F5344CB8AC3E}">
        <p14:creationId xmlns:p14="http://schemas.microsoft.com/office/powerpoint/2010/main" val="3736805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07D2-756B-B7B9-E6DE-216E2FD6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24D112-C91E-3DC1-FA29-247DD65E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637A53-A891-C37E-90B6-2376C56E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9B3994-AFF6-4DD7-B7C1-F043F624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CFC9C-B21E-ADB6-F8D3-78994104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b="1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25066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88EB3-E14B-E61C-C01F-DC846A839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6FEDE7-B59E-7EEA-9E96-87D19FF8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4B5BA-CA19-78C1-A78A-D05C67ED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663985-7093-3940-F230-CCF1AA92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32</a:t>
            </a:fld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F1A64-A334-3648-5805-12244C683F16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 alone don’t make a good data visualization tool (though there are text-based graphs)</a:t>
            </a:r>
          </a:p>
          <a:p>
            <a:r>
              <a:rPr lang="en-US" dirty="0"/>
              <a:t>But it is a good </a:t>
            </a:r>
            <a:r>
              <a:rPr lang="en-US" dirty="0">
                <a:solidFill>
                  <a:srgbClr val="E76321"/>
                </a:solidFill>
              </a:rPr>
              <a:t>complement</a:t>
            </a:r>
            <a:r>
              <a:rPr lang="en-US" dirty="0"/>
              <a:t> to graphics and tables</a:t>
            </a:r>
          </a:p>
        </p:txBody>
      </p:sp>
    </p:spTree>
    <p:extLst>
      <p:ext uri="{BB962C8B-B14F-4D97-AF65-F5344CB8AC3E}">
        <p14:creationId xmlns:p14="http://schemas.microsoft.com/office/powerpoint/2010/main" val="187021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D5AFD-4931-953E-289C-F3991CB8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39722E9-3845-B3FB-04F9-FAE7AC57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780BD9-1E6A-0347-4E4B-778486EE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titles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364AF6-9E1C-DAEE-5BEF-55F8A18E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970C9B-7054-58CF-9522-3CCF5359B4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871" y="1771235"/>
            <a:ext cx="5699271" cy="423303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ED74C8E-7F7F-6E0D-6FBE-B0762BE2DD31}"/>
              </a:ext>
            </a:extLst>
          </p:cNvPr>
          <p:cNvSpPr txBox="1">
            <a:spLocks/>
          </p:cNvSpPr>
          <p:nvPr/>
        </p:nvSpPr>
        <p:spPr>
          <a:xfrm>
            <a:off x="6811266" y="1771235"/>
            <a:ext cx="5195204" cy="19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Your title can be used to transmit a </a:t>
            </a:r>
            <a:r>
              <a:rPr lang="en-US" dirty="0">
                <a:solidFill>
                  <a:srgbClr val="E76321"/>
                </a:solidFill>
              </a:rPr>
              <a:t>key message</a:t>
            </a:r>
            <a:r>
              <a:rPr lang="en-US" dirty="0"/>
              <a:t> (instead of just describing the data)</a:t>
            </a:r>
          </a:p>
          <a:p>
            <a:r>
              <a:rPr lang="en-US" dirty="0"/>
              <a:t>Not everyone likes that though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F4F4480-8D55-81DD-8970-DB121B7D52E6}"/>
              </a:ext>
            </a:extLst>
          </p:cNvPr>
          <p:cNvSpPr txBox="1">
            <a:spLocks/>
          </p:cNvSpPr>
          <p:nvPr/>
        </p:nvSpPr>
        <p:spPr>
          <a:xfrm>
            <a:off x="6811266" y="3694694"/>
            <a:ext cx="5195204" cy="30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Also: notice all text are properly aligned</a:t>
            </a:r>
          </a:p>
          <a:p>
            <a:pPr lvl="1"/>
            <a:r>
              <a:rPr lang="en-US" dirty="0"/>
              <a:t>This is a detail</a:t>
            </a:r>
          </a:p>
          <a:p>
            <a:pPr lvl="1"/>
            <a:r>
              <a:rPr lang="en-US" dirty="0"/>
              <a:t>But attention to detail makes the difference between a good graph and a great graph</a:t>
            </a:r>
          </a:p>
        </p:txBody>
      </p:sp>
    </p:spTree>
    <p:extLst>
      <p:ext uri="{BB962C8B-B14F-4D97-AF65-F5344CB8AC3E}">
        <p14:creationId xmlns:p14="http://schemas.microsoft.com/office/powerpoint/2010/main" val="2915216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7D43-C1E3-AE6D-8F3F-9C3D5A46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719422-02AA-62C7-1C76-DEEDD180B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9BEFA6-1B6B-F236-6D6E-6EBF79B9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406856-9FF4-708A-3199-9A4EB9EB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 descr="Une image contenant texte, Police, diagramme, ligne&#10;&#10;Description générée automatiquement">
            <a:extLst>
              <a:ext uri="{FF2B5EF4-FFF2-40B4-BE49-F238E27FC236}">
                <a16:creationId xmlns:a16="http://schemas.microsoft.com/office/drawing/2014/main" id="{4755E134-6470-FAD0-0025-70712E71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3" y="1391478"/>
            <a:ext cx="6662496" cy="532999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5A906AA-3506-214C-D23E-96D1B86FC3B9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19C0F64-7B50-6A75-39F4-1420AB351676}"/>
              </a:ext>
            </a:extLst>
          </p:cNvPr>
          <p:cNvCxnSpPr/>
          <p:nvPr/>
        </p:nvCxnSpPr>
        <p:spPr>
          <a:xfrm flipH="1">
            <a:off x="6654297" y="2643611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025460C-9C86-87BC-6155-A48FA7FDB91C}"/>
              </a:ext>
            </a:extLst>
          </p:cNvPr>
          <p:cNvCxnSpPr/>
          <p:nvPr/>
        </p:nvCxnSpPr>
        <p:spPr>
          <a:xfrm flipH="1">
            <a:off x="7160537" y="3167203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6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47B88-6057-A5D1-6B0E-1D1ECCE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482AC72-23D7-49F5-E8BA-86EC3AF13F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30972D-34B0-FF2F-272C-AE4F9552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32E680-ACB4-103B-F85B-E244F087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35</a:t>
            </a:fld>
            <a:endParaRPr lang="fr-FR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DAF2E1D-D249-7D8B-5C8F-D78FFC487415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A12607-F8D1-E1A8-8A1F-8B399D3D57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105" y="1398119"/>
            <a:ext cx="5271052" cy="532335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2E16557-3EF2-F0AE-F926-4B2B71FEF1A8}"/>
              </a:ext>
            </a:extLst>
          </p:cNvPr>
          <p:cNvCxnSpPr/>
          <p:nvPr/>
        </p:nvCxnSpPr>
        <p:spPr>
          <a:xfrm flipH="1">
            <a:off x="6669157" y="3902042"/>
            <a:ext cx="688063" cy="0"/>
          </a:xfrm>
          <a:prstGeom prst="straightConnector1">
            <a:avLst/>
          </a:prstGeom>
          <a:ln>
            <a:solidFill>
              <a:srgbClr val="D3E3E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1078DCB-A00E-C205-E75E-00AFE6490FC3}"/>
              </a:ext>
            </a:extLst>
          </p:cNvPr>
          <p:cNvCxnSpPr/>
          <p:nvPr/>
        </p:nvCxnSpPr>
        <p:spPr>
          <a:xfrm flipH="1">
            <a:off x="710042" y="2046083"/>
            <a:ext cx="68806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56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77BF-EFFA-33E5-2384-FDE52313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B108079-6CDB-4324-83DF-8E1CD794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C2C048-8FD7-6262-8E5B-FD944A75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55069E-1562-1E42-56F3-4D67DDFD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12A3D7-5136-3ECD-D828-A67788678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b="1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393847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26BE-6605-DD80-C250-664C93CE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6B9807-C5DE-CD8A-2A4C-8790D61C87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8774D5-6888-0B38-E898-C8DA24CD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Descriptive tables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92CA16-4802-7379-9161-5D6B64A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105258-9964-B929-A614-B04A1A28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This is, of course, your bread and butter of data communication</a:t>
            </a:r>
          </a:p>
          <a:p>
            <a:r>
              <a:rPr lang="en-GB" dirty="0"/>
              <a:t>Ideally, your tables should be understood even </a:t>
            </a:r>
            <a:r>
              <a:rPr lang="en-GB" dirty="0">
                <a:solidFill>
                  <a:srgbClr val="E76321"/>
                </a:solidFill>
              </a:rPr>
              <a:t>outside the context of your report/article </a:t>
            </a:r>
            <a:r>
              <a:rPr lang="en-GB" dirty="0"/>
              <a:t>(i.e. self-supporting), so mention the:</a:t>
            </a:r>
          </a:p>
          <a:p>
            <a:pPr lvl="1"/>
            <a:r>
              <a:rPr lang="en-GB" dirty="0"/>
              <a:t>Data source</a:t>
            </a:r>
          </a:p>
          <a:p>
            <a:pPr lvl="1"/>
            <a:r>
              <a:rPr lang="en-GB" dirty="0"/>
              <a:t>Sample </a:t>
            </a:r>
          </a:p>
          <a:p>
            <a:pPr lvl="1"/>
            <a:r>
              <a:rPr lang="en-GB" dirty="0"/>
              <a:t>Population</a:t>
            </a:r>
          </a:p>
          <a:p>
            <a:pPr lvl="1"/>
            <a:r>
              <a:rPr lang="en-GB" dirty="0"/>
              <a:t>Time or period of the data</a:t>
            </a:r>
          </a:p>
          <a:p>
            <a:pPr lvl="1"/>
            <a:r>
              <a:rPr lang="en-GB" dirty="0"/>
              <a:t>Geographical location</a:t>
            </a:r>
          </a:p>
          <a:p>
            <a:r>
              <a:rPr lang="en-GB" dirty="0"/>
              <a:t>Avoid using acronyms defined elsewhere in the report/article, etc.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103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A1F0-BAC9-11F7-6548-197EA65A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7D5F4-75CA-335D-5319-451A7C3B35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C34C22-7CE5-798D-E5ED-6882DB98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82970A-8011-0D97-033C-4DE0937B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E36C3B-5E63-DC08-09FE-13F99EB3F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574"/>
            <a:ext cx="10515600" cy="966281"/>
          </a:xfrm>
        </p:spPr>
        <p:txBody>
          <a:bodyPr/>
          <a:lstStyle/>
          <a:p>
            <a:r>
              <a:rPr lang="en-GB" dirty="0"/>
              <a:t>Keep it light: border under header, bottom border, optional top border, </a:t>
            </a:r>
            <a:r>
              <a:rPr lang="en-GB" dirty="0">
                <a:solidFill>
                  <a:srgbClr val="E76321"/>
                </a:solidFill>
              </a:rPr>
              <a:t>no cell shading</a:t>
            </a:r>
          </a:p>
          <a:p>
            <a:pPr lvl="1"/>
            <a:endParaRPr lang="en-GB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269DD3-C917-2F12-642D-4B270F479BB4}"/>
              </a:ext>
            </a:extLst>
          </p:cNvPr>
          <p:cNvSpPr txBox="1">
            <a:spLocks/>
          </p:cNvSpPr>
          <p:nvPr/>
        </p:nvSpPr>
        <p:spPr>
          <a:xfrm>
            <a:off x="342089" y="2462719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ADD9D16-023C-4724-5016-CA59C009BD33}"/>
              </a:ext>
            </a:extLst>
          </p:cNvPr>
          <p:cNvSpPr txBox="1">
            <a:spLocks/>
          </p:cNvSpPr>
          <p:nvPr/>
        </p:nvSpPr>
        <p:spPr>
          <a:xfrm>
            <a:off x="6096000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8D2D1A16-5202-9ED4-19A1-7009CD94A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50696"/>
              </p:ext>
            </p:extLst>
          </p:nvPr>
        </p:nvGraphicFramePr>
        <p:xfrm>
          <a:off x="6576223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B6527C-F52A-C207-8651-986AC1CE78E3}"/>
              </a:ext>
            </a:extLst>
          </p:cNvPr>
          <p:cNvSpPr txBox="1">
            <a:spLocks/>
          </p:cNvSpPr>
          <p:nvPr/>
        </p:nvSpPr>
        <p:spPr>
          <a:xfrm>
            <a:off x="927776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1EB3B7-7702-7EB2-5BF9-1079A8382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43078"/>
              </p:ext>
            </p:extLst>
          </p:nvPr>
        </p:nvGraphicFramePr>
        <p:xfrm>
          <a:off x="1407999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pic>
        <p:nvPicPr>
          <p:cNvPr id="10" name="Graphique 9" descr="Fermer contour">
            <a:extLst>
              <a:ext uri="{FF2B5EF4-FFF2-40B4-BE49-F238E27FC236}">
                <a16:creationId xmlns:a16="http://schemas.microsoft.com/office/drawing/2014/main" id="{842BE014-12D5-EDCE-0CB1-7C8D7A60B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76" y="4371846"/>
            <a:ext cx="914400" cy="914400"/>
          </a:xfrm>
          <a:prstGeom prst="rect">
            <a:avLst/>
          </a:prstGeom>
        </p:spPr>
      </p:pic>
      <p:pic>
        <p:nvPicPr>
          <p:cNvPr id="12" name="Graphique 11" descr="Coche contour">
            <a:extLst>
              <a:ext uri="{FF2B5EF4-FFF2-40B4-BE49-F238E27FC236}">
                <a16:creationId xmlns:a16="http://schemas.microsoft.com/office/drawing/2014/main" id="{D9EB444C-0CF1-C2DB-564A-8084A5399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8852" y="43511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0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DBB1B-42CC-E1D0-7016-8E24C791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FA403A-ACBD-6C64-CC38-3C4C5BCE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8E3C40-DCA8-5F06-86D5-48011585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BE15D3-EF51-E607-528E-228F027F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39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BDE15C-BF33-B1FB-B70F-103F00BA69BC}"/>
              </a:ext>
            </a:extLst>
          </p:cNvPr>
          <p:cNvSpPr txBox="1">
            <a:spLocks/>
          </p:cNvSpPr>
          <p:nvPr/>
        </p:nvSpPr>
        <p:spPr>
          <a:xfrm>
            <a:off x="342089" y="1690688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C5DCE4-9B84-5331-1D28-3CB938C2EA76}"/>
              </a:ext>
            </a:extLst>
          </p:cNvPr>
          <p:cNvSpPr txBox="1">
            <a:spLocks/>
          </p:cNvSpPr>
          <p:nvPr/>
        </p:nvSpPr>
        <p:spPr>
          <a:xfrm>
            <a:off x="3531683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info</a:t>
            </a:r>
            <a:endParaRPr lang="en-GB" sz="14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73776A9-B1BC-5DF1-86B4-B6D913117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087502"/>
              </p:ext>
            </p:extLst>
          </p:nvPr>
        </p:nvGraphicFramePr>
        <p:xfrm>
          <a:off x="4011906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31472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0419BF2A-0B02-DF56-BE3B-220D3796F94E}"/>
              </a:ext>
            </a:extLst>
          </p:cNvPr>
          <p:cNvSpPr/>
          <p:nvPr/>
        </p:nvSpPr>
        <p:spPr>
          <a:xfrm>
            <a:off x="3548636" y="4022367"/>
            <a:ext cx="135802" cy="594995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3C48147-428B-CDEF-FFBB-225ED516571C}"/>
              </a:ext>
            </a:extLst>
          </p:cNvPr>
          <p:cNvSpPr txBox="1">
            <a:spLocks/>
          </p:cNvSpPr>
          <p:nvPr/>
        </p:nvSpPr>
        <p:spPr>
          <a:xfrm>
            <a:off x="1674570" y="4085964"/>
            <a:ext cx="1781178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Small indentations </a:t>
            </a:r>
            <a:r>
              <a:rPr lang="fr-FR" sz="1400" dirty="0" err="1"/>
              <a:t>always</a:t>
            </a:r>
            <a:r>
              <a:rPr lang="fr-FR" sz="1400" dirty="0"/>
              <a:t> look good</a:t>
            </a:r>
            <a:endParaRPr lang="en-GB" sz="1400" dirty="0"/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FBAF5930-FDCB-F98D-4025-48DE331ACBBA}"/>
              </a:ext>
            </a:extLst>
          </p:cNvPr>
          <p:cNvSpPr/>
          <p:nvPr/>
        </p:nvSpPr>
        <p:spPr>
          <a:xfrm rot="5400000">
            <a:off x="4441438" y="2585357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5BF0CEA-B8D2-25ED-95D1-47794BC048D7}"/>
              </a:ext>
            </a:extLst>
          </p:cNvPr>
          <p:cNvSpPr txBox="1">
            <a:spLocks/>
          </p:cNvSpPr>
          <p:nvPr/>
        </p:nvSpPr>
        <p:spPr>
          <a:xfrm>
            <a:off x="3709997" y="2687382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 err="1"/>
              <a:t>Text</a:t>
            </a:r>
            <a:r>
              <a:rPr lang="fr-FR" sz="1400" dirty="0"/>
              <a:t>: </a:t>
            </a:r>
            <a:r>
              <a:rPr lang="fr-FR" sz="1400" dirty="0" err="1"/>
              <a:t>left-aligned</a:t>
            </a:r>
            <a:endParaRPr lang="en-GB" sz="1400" dirty="0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858CDE27-0EB9-147F-C134-CE1ED04DB86D}"/>
              </a:ext>
            </a:extLst>
          </p:cNvPr>
          <p:cNvSpPr/>
          <p:nvPr/>
        </p:nvSpPr>
        <p:spPr>
          <a:xfrm rot="5400000">
            <a:off x="6024285" y="2592901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1B4CE9B1-6913-9D8F-57FA-8D44D87405FD}"/>
              </a:ext>
            </a:extLst>
          </p:cNvPr>
          <p:cNvSpPr txBox="1">
            <a:spLocks/>
          </p:cNvSpPr>
          <p:nvPr/>
        </p:nvSpPr>
        <p:spPr>
          <a:xfrm>
            <a:off x="5319876" y="2543656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Numbers: right-</a:t>
            </a:r>
            <a:r>
              <a:rPr lang="fr-FR" sz="1400" dirty="0" err="1"/>
              <a:t>aligned</a:t>
            </a:r>
            <a:endParaRPr lang="en-GB" sz="1400" dirty="0"/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EBD130CE-9B23-D1A7-33C6-5989D608DC97}"/>
              </a:ext>
            </a:extLst>
          </p:cNvPr>
          <p:cNvSpPr/>
          <p:nvPr/>
        </p:nvSpPr>
        <p:spPr>
          <a:xfrm rot="5400000" flipH="1">
            <a:off x="6320823" y="6205076"/>
            <a:ext cx="95742" cy="42418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FA85B43-39DD-C7D8-4C08-3B854107C486}"/>
              </a:ext>
            </a:extLst>
          </p:cNvPr>
          <p:cNvSpPr txBox="1">
            <a:spLocks/>
          </p:cNvSpPr>
          <p:nvPr/>
        </p:nvSpPr>
        <p:spPr>
          <a:xfrm>
            <a:off x="5646850" y="6484323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1 or 2 </a:t>
            </a:r>
            <a:r>
              <a:rPr lang="fr-FR" sz="1400" dirty="0" err="1"/>
              <a:t>decimals</a:t>
            </a:r>
            <a:endParaRPr lang="en-GB" sz="1400" dirty="0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183A4AEF-6078-803F-FA9E-112B59D6717E}"/>
              </a:ext>
            </a:extLst>
          </p:cNvPr>
          <p:cNvSpPr/>
          <p:nvPr/>
        </p:nvSpPr>
        <p:spPr>
          <a:xfrm flipH="1">
            <a:off x="6815692" y="3374748"/>
            <a:ext cx="142805" cy="22664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CA6A921A-ECF4-47A0-AEF4-D5D2A5288FA2}"/>
              </a:ext>
            </a:extLst>
          </p:cNvPr>
          <p:cNvSpPr txBox="1">
            <a:spLocks/>
          </p:cNvSpPr>
          <p:nvPr/>
        </p:nvSpPr>
        <p:spPr>
          <a:xfrm>
            <a:off x="6885012" y="3360825"/>
            <a:ext cx="2953784" cy="33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Put % in a header, </a:t>
            </a:r>
            <a:r>
              <a:rPr lang="fr-FR" sz="1400" dirty="0" err="1"/>
              <a:t>avoid</a:t>
            </a:r>
            <a:r>
              <a:rPr lang="fr-FR" sz="1400" dirty="0"/>
              <a:t> </a:t>
            </a:r>
            <a:r>
              <a:rPr lang="fr-FR" sz="1400" dirty="0" err="1"/>
              <a:t>repetition</a:t>
            </a:r>
            <a:endParaRPr lang="en-GB" sz="1400" dirty="0"/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577B720E-7D86-4F2B-EC1C-8591A107A62B}"/>
              </a:ext>
            </a:extLst>
          </p:cNvPr>
          <p:cNvSpPr/>
          <p:nvPr/>
        </p:nvSpPr>
        <p:spPr>
          <a:xfrm>
            <a:off x="3540373" y="4734962"/>
            <a:ext cx="135802" cy="22886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9622197B-675C-F6CB-BD44-72BD07AFC6B4}"/>
              </a:ext>
            </a:extLst>
          </p:cNvPr>
          <p:cNvSpPr txBox="1">
            <a:spLocks/>
          </p:cNvSpPr>
          <p:nvPr/>
        </p:nvSpPr>
        <p:spPr>
          <a:xfrm>
            <a:off x="1376126" y="4638748"/>
            <a:ext cx="2045261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White </a:t>
            </a:r>
            <a:r>
              <a:rPr lang="fr-FR" sz="1400" dirty="0" err="1"/>
              <a:t>space</a:t>
            </a:r>
            <a:r>
              <a:rPr lang="fr-FR" sz="1400" dirty="0"/>
              <a:t> to </a:t>
            </a:r>
            <a:r>
              <a:rPr lang="fr-FR" sz="1400" dirty="0" err="1"/>
              <a:t>distinguish</a:t>
            </a:r>
            <a:r>
              <a:rPr lang="fr-FR" sz="1400" dirty="0"/>
              <a:t> variable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6800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D680D-248C-8A93-BF89-18DAC6E9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5C3A45-8987-FF13-C524-98E5103697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10DB3-0F5E-71FC-35B4-CE19427A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A421FB-1816-01BD-123A-2DC37795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153B094-2635-2718-B108-859CF170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Fundamentals of data visualization: </a:t>
            </a:r>
            <a:r>
              <a:rPr lang="en-US" dirty="0">
                <a:hlinkClick r:id="rId4"/>
              </a:rPr>
              <a:t>https://clauswilke.com/dataviz/index.html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It’s just great</a:t>
            </a:r>
          </a:p>
          <a:p>
            <a:r>
              <a:rPr lang="en-US" dirty="0"/>
              <a:t>E. Tufte, The Visual Display of Quantitative Information</a:t>
            </a:r>
          </a:p>
          <a:p>
            <a:pPr lvl="1"/>
            <a:r>
              <a:rPr lang="en-US" dirty="0"/>
              <a:t>Old book from the 80s. It’s foundational and nice to skim through, but you won’t find anything groundbreaking due to its age.</a:t>
            </a:r>
          </a:p>
          <a:p>
            <a:r>
              <a:rPr lang="en-US" dirty="0"/>
              <a:t>Storytelling with data, </a:t>
            </a:r>
            <a:r>
              <a:rPr lang="en-US" dirty="0" err="1"/>
              <a:t>Knaflic</a:t>
            </a:r>
            <a:endParaRPr lang="en-US" dirty="0"/>
          </a:p>
          <a:p>
            <a:r>
              <a:rPr lang="en-US" dirty="0"/>
              <a:t>Better data </a:t>
            </a:r>
            <a:r>
              <a:rPr lang="en-US" dirty="0" err="1"/>
              <a:t>visualisations</a:t>
            </a:r>
            <a:r>
              <a:rPr lang="en-US" dirty="0"/>
              <a:t>, </a:t>
            </a:r>
            <a:r>
              <a:rPr lang="en-US" dirty="0" err="1"/>
              <a:t>Schwabish</a:t>
            </a:r>
            <a:endParaRPr lang="en-US" dirty="0"/>
          </a:p>
          <a:p>
            <a:r>
              <a:rPr lang="en-US" dirty="0"/>
              <a:t>Interpretable Machine Learning, Molnar</a:t>
            </a:r>
          </a:p>
          <a:p>
            <a:pPr lvl="1"/>
            <a:r>
              <a:rPr lang="en-US" dirty="0">
                <a:hlinkClick r:id="rId5"/>
              </a:rPr>
              <a:t>https://christophm.github.io/interpretable-ml-book/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34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FC20-C337-2002-37D6-2F0783B7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CE52288-70E3-BF6E-BAE4-C935579B35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A70098-5BF3-02EE-23FD-856A0B94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1-way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563A96-0281-1F58-1008-16BB4EB0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6357B08-F296-2F81-F985-F3E9DC9FEF9F}"/>
              </a:ext>
            </a:extLst>
          </p:cNvPr>
          <p:cNvSpPr txBox="1">
            <a:spLocks/>
          </p:cNvSpPr>
          <p:nvPr/>
        </p:nvSpPr>
        <p:spPr>
          <a:xfrm>
            <a:off x="3523034" y="2217956"/>
            <a:ext cx="7320064" cy="386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basic one: you analyse variables over the whole sample</a:t>
            </a:r>
          </a:p>
          <a:p>
            <a:r>
              <a:rPr lang="en-GB" dirty="0"/>
              <a:t>It is not on this table, but you can also add the count (N)</a:t>
            </a:r>
          </a:p>
          <a:p>
            <a:r>
              <a:rPr lang="en-GB" dirty="0"/>
              <a:t>Moving on…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68F508-6710-38F9-92DB-96EAD7EA30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85" y="1950089"/>
            <a:ext cx="2782638" cy="39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403C-1EA0-C773-73C5-D1D287DB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75B45FF-AD66-B65A-CB3D-62BAAAF790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AE906E-D14D-233A-E1F9-B3F5F146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9677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2-way (or cross-tabulation)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EA5CBC-4BA7-3408-AD9C-A566E1D4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22874E-CF53-9AA5-D636-56240A4A271C}"/>
              </a:ext>
            </a:extLst>
          </p:cNvPr>
          <p:cNvSpPr txBox="1">
            <a:spLocks/>
          </p:cNvSpPr>
          <p:nvPr/>
        </p:nvSpPr>
        <p:spPr>
          <a:xfrm>
            <a:off x="5230347" y="2092628"/>
            <a:ext cx="7028072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More interesting: now you compare two variables</a:t>
            </a:r>
          </a:p>
          <a:p>
            <a:r>
              <a:rPr lang="en-GB" dirty="0"/>
              <a:t>First, you can introduce independence testing (i.e. see if the two variable are associated or not)</a:t>
            </a:r>
          </a:p>
          <a:p>
            <a:pPr lvl="1"/>
            <a:r>
              <a:rPr lang="en-GB" dirty="0"/>
              <a:t>Use chi-squared test</a:t>
            </a:r>
          </a:p>
          <a:p>
            <a:pPr lvl="1"/>
            <a:r>
              <a:rPr lang="en-GB" dirty="0"/>
              <a:t>Chi-squared test with Rao-Scott correction if you use weights</a:t>
            </a:r>
          </a:p>
          <a:p>
            <a:r>
              <a:rPr lang="en-GB" dirty="0"/>
              <a:t>Then, choose which percentages to show: row, column, or cell</a:t>
            </a:r>
          </a:p>
          <a:p>
            <a:pPr lvl="1"/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EB96DB-6288-B277-F647-8DCB32B408D6}"/>
              </a:ext>
            </a:extLst>
          </p:cNvPr>
          <p:cNvGrpSpPr/>
          <p:nvPr/>
        </p:nvGrpSpPr>
        <p:grpSpPr>
          <a:xfrm>
            <a:off x="213360" y="2055813"/>
            <a:ext cx="4928035" cy="2816438"/>
            <a:chOff x="510389" y="2356064"/>
            <a:chExt cx="4812238" cy="27463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A398BA-C54E-CEA2-C9A0-A9306937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1966"/>
            <a:stretch/>
          </p:blipFill>
          <p:spPr>
            <a:xfrm>
              <a:off x="510389" y="2356064"/>
              <a:ext cx="1052280" cy="27463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22980C-C377-C016-381F-9B78ED577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318" r="244"/>
            <a:stretch/>
          </p:blipFill>
          <p:spPr>
            <a:xfrm>
              <a:off x="1562669" y="2356064"/>
              <a:ext cx="3759958" cy="2746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358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52BBC-3848-0869-A4EA-4BF431DF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F81F89-D1D0-01C4-CB90-F51B4C6A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40A598-34EC-5F66-F8A7-2ED04D06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Row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313F6C-3976-BC61-B47B-9581AA29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42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10C3E9C-94F1-4721-D0A3-EC85CBC6D67B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 will depend on what you want to compare</a:t>
            </a:r>
          </a:p>
          <a:p>
            <a:r>
              <a:rPr lang="en-GB" dirty="0"/>
              <a:t>If your column is a </a:t>
            </a:r>
            <a:r>
              <a:rPr lang="en-GB" dirty="0">
                <a:solidFill>
                  <a:srgbClr val="E76321"/>
                </a:solidFill>
              </a:rPr>
              <a:t>dependent variable</a:t>
            </a:r>
            <a:r>
              <a:rPr lang="en-GB" dirty="0"/>
              <a:t>, show row %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smokers with non-smokers (how more likely they are to get lung cancer): 38.2% vs. 19.6%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935277-3AC3-9DD6-2759-F6D0E1441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48558"/>
              </p:ext>
            </p:extLst>
          </p:nvPr>
        </p:nvGraphicFramePr>
        <p:xfrm>
          <a:off x="2852475" y="2905112"/>
          <a:ext cx="41384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490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307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1861-8BDF-FC4F-BA4D-A4D2CD5F9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C5F8FF5-48FF-5C93-19CE-789B527D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1A8743-8516-D75A-0A7D-19ED0442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Col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0CDE79-2DA6-66DA-7C4E-880C032B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43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71C8360-ED7F-70EC-1DDC-A0E50F6B30DF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your column is an </a:t>
            </a:r>
            <a:r>
              <a:rPr lang="en-GB" dirty="0">
                <a:solidFill>
                  <a:srgbClr val="E76321"/>
                </a:solidFill>
              </a:rPr>
              <a:t>explanatory variable</a:t>
            </a:r>
            <a:r>
              <a:rPr lang="en-GB" dirty="0"/>
              <a:t>, or two or more groups you would like to compare, use column percentages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three profiles of people: the first group is mostly younger people, the second tend to have more middle-aged people than others, the last mainly older people.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B3F20-8205-6691-4438-4246E74A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75476"/>
              </p:ext>
            </p:extLst>
          </p:nvPr>
        </p:nvGraphicFramePr>
        <p:xfrm>
          <a:off x="2815628" y="2905112"/>
          <a:ext cx="4689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425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3890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Age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-50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37.4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50-60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31.9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22.8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60+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20.5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39.8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5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80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75F62-3568-4DF8-21FC-C2CD21A6C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CAE652-F76F-BD09-5638-D0C5989172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9ECC1-AE57-2400-3FB0-FC58C352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ratios (RRs)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FE9073-ED39-6E19-8C38-BDF5B797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2D159C5-4D5D-077B-51EE-3D5CF5E2B7AE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a contingency table, RRs provide an intuitive way to measure the association between two variables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41A7CA-7E85-71D9-DE7A-B3A608DED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43104"/>
              </p:ext>
            </p:extLst>
          </p:nvPr>
        </p:nvGraphicFramePr>
        <p:xfrm>
          <a:off x="3313565" y="2950508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how more likely smokers are to get lung cancer compared to non-smokers, so: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=1.95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Nearly twice as likely to get lung cancer (note: it is </a:t>
                </a:r>
                <a:r>
                  <a:rPr lang="en-GB" dirty="0">
                    <a:solidFill>
                      <a:srgbClr val="E76321"/>
                    </a:solidFill>
                  </a:rPr>
                  <a:t>unadjusted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  <a:blipFill>
                <a:blip r:embed="rId4"/>
                <a:stretch>
                  <a:fillRect l="-972" t="-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783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1399-2F24-12C3-72E5-DF7A0FB9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A181FE-D4CD-2303-C645-9D71E592C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70DCF9-E81C-637C-930D-C185D8FD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Odds ratios (ORs)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618097-FC41-78E0-05C3-74D3F4DA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45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C665717-C7E2-CD9C-71C9-E8C3549C582F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may be more familiar with ORs if you have ever used a logistic regression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451250"/>
                <a:ext cx="11285544" cy="24067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the odds of having lung cancer among smokers: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61.8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=0.618</m:t>
                    </m:r>
                  </m:oMath>
                </a14:m>
                <a:endParaRPr lang="en-GB" dirty="0"/>
              </a:p>
              <a:p>
                <a:r>
                  <a:rPr lang="en-GB" dirty="0"/>
                  <a:t>Among non-smokers: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80.4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0.244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0.618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0.244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=2.53</m:t>
                    </m:r>
                  </m:oMath>
                </a14:m>
                <a:r>
                  <a:rPr lang="en-GB" dirty="0"/>
                  <a:t> (RR was 1.95)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451250"/>
                <a:ext cx="11285544" cy="2406750"/>
              </a:xfrm>
              <a:prstGeom prst="rect">
                <a:avLst/>
              </a:prstGeom>
              <a:blipFill>
                <a:blip r:embed="rId4"/>
                <a:stretch>
                  <a:fillRect l="-972" t="-5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4985485-6533-E8C7-91A0-F9A21F12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38144"/>
              </p:ext>
            </p:extLst>
          </p:nvPr>
        </p:nvGraphicFramePr>
        <p:xfrm>
          <a:off x="3313565" y="2778491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32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48DEB-3CB0-1442-06DA-5FBB2000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48BF3F7-5A44-1527-CA2D-860638BB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381158-AA96-8827-CBC7-899C8B37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mistake ORs for RRs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6B7A6-B8DB-BD81-9C63-C2A24CA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A5D2D70-5D1F-95A1-62DD-412B285CC05B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people mistakenly interpret odds ratios as risk ratios!</a:t>
            </a:r>
          </a:p>
          <a:p>
            <a:pPr lvl="1"/>
            <a:r>
              <a:rPr lang="en-GB" dirty="0"/>
              <a:t>In a logistic regression, for example, some would say “smokers are 2.5 times as likely to get lung cancer than non-smokers”. This is </a:t>
            </a:r>
            <a:r>
              <a:rPr lang="en-GB" dirty="0">
                <a:solidFill>
                  <a:srgbClr val="E76321"/>
                </a:solidFill>
              </a:rPr>
              <a:t>false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Correct: “the odds of getting lung cancer among smokers is 2.5 times the odds of getting lung cancer among non-smokers” (which is… hard to understand)</a:t>
            </a:r>
          </a:p>
          <a:p>
            <a:pPr lvl="1"/>
            <a:r>
              <a:rPr lang="en-GB" dirty="0"/>
              <a:t>Note: if you mistake ORs for RRs, you will </a:t>
            </a:r>
            <a:r>
              <a:rPr lang="en-GB" dirty="0">
                <a:solidFill>
                  <a:srgbClr val="F56F4F"/>
                </a:solidFill>
              </a:rPr>
              <a:t>overestimate </a:t>
            </a:r>
            <a:r>
              <a:rPr lang="en-GB" dirty="0"/>
              <a:t>the RR</a:t>
            </a:r>
          </a:p>
          <a:p>
            <a:r>
              <a:rPr lang="en-GB" dirty="0"/>
              <a:t>Why do we use odds ratios?</a:t>
            </a:r>
          </a:p>
          <a:p>
            <a:pPr lvl="1"/>
            <a:r>
              <a:rPr lang="en-GB" dirty="0"/>
              <a:t>In some specific types of studies, we can only estimate ORs</a:t>
            </a:r>
          </a:p>
          <a:p>
            <a:pPr lvl="1"/>
            <a:r>
              <a:rPr lang="en-GB" dirty="0"/>
              <a:t>RRs are </a:t>
            </a:r>
            <a:r>
              <a:rPr lang="en-GB" dirty="0">
                <a:solidFill>
                  <a:srgbClr val="E76321"/>
                </a:solidFill>
              </a:rPr>
              <a:t>hard to estimate</a:t>
            </a:r>
            <a:r>
              <a:rPr lang="en-GB" dirty="0"/>
              <a:t>: they can be estimated with a log binomial regression… which very often fails to converge</a:t>
            </a:r>
          </a:p>
          <a:p>
            <a:pPr lvl="1"/>
            <a:r>
              <a:rPr lang="en-GB" dirty="0"/>
              <a:t>Logistic regression (which yields ORs) behave a lot more nicely</a:t>
            </a:r>
          </a:p>
          <a:p>
            <a:r>
              <a:rPr lang="en-GB" dirty="0"/>
              <a:t>Still, there is a trick to obtain RRs (we’ll see that later)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335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C140A-BF37-85E7-CC90-16055299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3D058F-5885-911E-4DCF-EA64A370A7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60A3FE-5D95-6D25-99A4-B0E34399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3-way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2F957-41CD-7615-CF77-306C85F7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47</a:t>
            </a:fld>
            <a:endParaRPr lang="fr-F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1D292F-DA44-3B33-EEB3-281519C5C834}"/>
              </a:ext>
            </a:extLst>
          </p:cNvPr>
          <p:cNvGrpSpPr/>
          <p:nvPr/>
        </p:nvGrpSpPr>
        <p:grpSpPr>
          <a:xfrm>
            <a:off x="680937" y="1708180"/>
            <a:ext cx="10198474" cy="3441640"/>
            <a:chOff x="324255" y="1757464"/>
            <a:chExt cx="10198474" cy="34416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5C13B1-8BC9-2A59-CABA-A595596A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784" r="88351"/>
            <a:stretch/>
          </p:blipFill>
          <p:spPr>
            <a:xfrm>
              <a:off x="324255" y="1757464"/>
              <a:ext cx="1420239" cy="3441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DF999F-E71E-AC56-5624-FE303567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604" t="2784" r="43771"/>
            <a:stretch/>
          </p:blipFill>
          <p:spPr>
            <a:xfrm>
              <a:off x="1744494" y="1757464"/>
              <a:ext cx="4343400" cy="34416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077C2-0850-3931-94E7-71E78C52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3692" t="2784" r="-67"/>
            <a:stretch/>
          </p:blipFill>
          <p:spPr>
            <a:xfrm>
              <a:off x="6087894" y="1757464"/>
              <a:ext cx="4434835" cy="3441639"/>
            </a:xfrm>
            <a:prstGeom prst="rect">
              <a:avLst/>
            </a:prstGeom>
          </p:spPr>
        </p:pic>
      </p:grp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CF5D9C6-3CCD-2371-A297-EDB9240A6162}"/>
              </a:ext>
            </a:extLst>
          </p:cNvPr>
          <p:cNvSpPr txBox="1">
            <a:spLocks/>
          </p:cNvSpPr>
          <p:nvPr/>
        </p:nvSpPr>
        <p:spPr>
          <a:xfrm>
            <a:off x="744328" y="5389123"/>
            <a:ext cx="11285544" cy="1103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exists… but it’s hard to understand</a:t>
            </a:r>
          </a:p>
          <a:p>
            <a:pPr lvl="1"/>
            <a:r>
              <a:rPr lang="en-GB" dirty="0"/>
              <a:t>You could do theoretically do n-way contingency tables, but they might be too complicated to understand quickly</a:t>
            </a:r>
          </a:p>
        </p:txBody>
      </p:sp>
    </p:spTree>
    <p:extLst>
      <p:ext uri="{BB962C8B-B14F-4D97-AF65-F5344CB8AC3E}">
        <p14:creationId xmlns:p14="http://schemas.microsoft.com/office/powerpoint/2010/main" val="834021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5530-374C-38DD-7F39-65CE6392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1AAA170-07E9-1683-FABC-327D853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3836C-0B46-0261-CE56-50C8E6EB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variable distribution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82C244-47BD-F016-C0DC-D64A0A68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48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539BC8B-AE27-F31C-2478-4E802569337E}"/>
              </a:ext>
            </a:extLst>
          </p:cNvPr>
          <p:cNvSpPr txBox="1">
            <a:spLocks/>
          </p:cNvSpPr>
          <p:nvPr/>
        </p:nvSpPr>
        <p:spPr>
          <a:xfrm>
            <a:off x="896728" y="1639643"/>
            <a:ext cx="11285544" cy="94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use the following code to create tables for the distribution of cont. vars.</a:t>
            </a:r>
          </a:p>
          <a:p>
            <a:pPr lvl="1"/>
            <a:r>
              <a:rPr lang="en-GB" dirty="0"/>
              <a:t>You could make a function out of it </a:t>
            </a:r>
            <a:r>
              <a:rPr lang="en-GB" sz="1400" dirty="0"/>
              <a:t>(I never did because I am lazy)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1093D-19A3-7AE3-071B-37AED395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85" y="2584144"/>
            <a:ext cx="3832589" cy="4109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709D4-4C50-942F-ABA1-73247A49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01" y="4254986"/>
            <a:ext cx="5779873" cy="7674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A8BDED-C2E8-3FA0-822B-3D3360D6F4B1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23ECE48-7E8D-095A-E68D-7165D2601999}"/>
              </a:ext>
            </a:extLst>
          </p:cNvPr>
          <p:cNvSpPr txBox="1">
            <a:spLocks/>
          </p:cNvSpPr>
          <p:nvPr/>
        </p:nvSpPr>
        <p:spPr>
          <a:xfrm>
            <a:off x="6038501" y="2774504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“</a:t>
            </a:r>
            <a:r>
              <a:rPr lang="en-GB" dirty="0" err="1"/>
              <a:t>los</a:t>
            </a:r>
            <a:r>
              <a:rPr lang="en-GB" dirty="0"/>
              <a:t>” and “age” are continuous variables in my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Replace these names with yours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7B652DE-037F-A998-90AD-F4B8F4AF3753}"/>
              </a:ext>
            </a:extLst>
          </p:cNvPr>
          <p:cNvSpPr txBox="1">
            <a:spLocks/>
          </p:cNvSpPr>
          <p:nvPr/>
        </p:nvSpPr>
        <p:spPr>
          <a:xfrm>
            <a:off x="6038500" y="5214469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Rewrite and execute this function step by step to understand what happens</a:t>
            </a:r>
          </a:p>
        </p:txBody>
      </p:sp>
    </p:spTree>
    <p:extLst>
      <p:ext uri="{BB962C8B-B14F-4D97-AF65-F5344CB8AC3E}">
        <p14:creationId xmlns:p14="http://schemas.microsoft.com/office/powerpoint/2010/main" val="47492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22D4-8635-7EE9-B560-53012EEE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7949B9-FC7F-6F7C-510E-BE91ADB5F3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10B31C-95B7-1A5A-D865-13829F46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4A4ED1-46FC-BF89-FE7D-A670D738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71F815E-794D-9948-EED0-C4A65548E2B2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831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Easy to modify to include a categorical variable: just include it in the select and the </a:t>
            </a:r>
            <a:r>
              <a:rPr lang="en-GB" dirty="0" err="1"/>
              <a:t>group_by</a:t>
            </a:r>
            <a:endParaRPr lang="en-GB" sz="1400" dirty="0"/>
          </a:p>
          <a:p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D8EFE-1EC1-0CDB-5EE3-C6330E3496D7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5F00B7-ADC8-5B91-6B67-22B7FF51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26" y="2528685"/>
            <a:ext cx="4427336" cy="407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C9BAD-CDDC-58F3-E469-0748AF9F03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809"/>
          <a:stretch/>
        </p:blipFill>
        <p:spPr>
          <a:xfrm>
            <a:off x="6271488" y="2354971"/>
            <a:ext cx="5023784" cy="2148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31A8AC-77EB-A9FA-F489-181373E2BE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07" r="139"/>
          <a:stretch/>
        </p:blipFill>
        <p:spPr>
          <a:xfrm>
            <a:off x="6271488" y="4573417"/>
            <a:ext cx="5395218" cy="2148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6316B-7B9C-33FD-8F0D-6C5B533AED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8049"/>
          <a:stretch/>
        </p:blipFill>
        <p:spPr>
          <a:xfrm>
            <a:off x="6068072" y="4573417"/>
            <a:ext cx="203416" cy="21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7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A75C-27E4-2F6C-833C-664511EA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EA7EE76-D71B-8578-1361-2942B17857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FADA22-C648-CAE0-2495-AC81951E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makers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45FA10-BF97-7790-9BDD-8C2B6D7B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BD4361-3BFD-D5E6-4FF9-A25DCFDD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3407179"/>
            <a:ext cx="11042311" cy="3567536"/>
          </a:xfrm>
        </p:spPr>
        <p:txBody>
          <a:bodyPr>
            <a:normAutofit/>
          </a:bodyPr>
          <a:lstStyle/>
          <a:p>
            <a:r>
              <a:rPr lang="en-US" dirty="0"/>
              <a:t>Ultimately, this will be your audience at some point: these can be clients, your boss, a bigshot, a director…</a:t>
            </a:r>
          </a:p>
          <a:p>
            <a:r>
              <a:rPr lang="en-US" dirty="0">
                <a:solidFill>
                  <a:srgbClr val="0E93C8"/>
                </a:solidFill>
              </a:rPr>
              <a:t>Know </a:t>
            </a:r>
            <a:r>
              <a:rPr lang="en-US" dirty="0"/>
              <a:t>them: what they expect (or what they hope to hear), their level of technical expertise, their level of authority, the barriers they face…</a:t>
            </a:r>
          </a:p>
          <a:p>
            <a:pPr lvl="1"/>
            <a:r>
              <a:rPr lang="en-US" dirty="0"/>
              <a:t>Whole lot of human parameters to take into account whenever you show important results</a:t>
            </a:r>
          </a:p>
          <a:p>
            <a:r>
              <a:rPr lang="en-US" dirty="0"/>
              <a:t>Don’t worry: most people are nice and things will usually go well</a:t>
            </a:r>
          </a:p>
          <a:p>
            <a:pPr lvl="1"/>
            <a:r>
              <a:rPr lang="en-US" dirty="0"/>
              <a:t>But not always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Visage humain, personne, habits, Entrepreneur&#10;&#10;Description générée automatiquement">
            <a:extLst>
              <a:ext uri="{FF2B5EF4-FFF2-40B4-BE49-F238E27FC236}">
                <a16:creationId xmlns:a16="http://schemas.microsoft.com/office/drawing/2014/main" id="{720132B6-B9CE-A946-BF16-623290097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r="20800"/>
          <a:stretch/>
        </p:blipFill>
        <p:spPr>
          <a:xfrm>
            <a:off x="906378" y="1452035"/>
            <a:ext cx="2184935" cy="184724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9E9C991-1EC9-FFE4-1699-6C6023A82397}"/>
              </a:ext>
            </a:extLst>
          </p:cNvPr>
          <p:cNvSpPr txBox="1"/>
          <p:nvPr/>
        </p:nvSpPr>
        <p:spPr>
          <a:xfrm>
            <a:off x="3159491" y="2654470"/>
            <a:ext cx="3775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Their smiles are fake: they’re thinking you cost way too much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0F2C7-D9A2-3CFC-A12E-9B05C652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05" r="40625"/>
          <a:stretch/>
        </p:blipFill>
        <p:spPr>
          <a:xfrm>
            <a:off x="3346498" y="1452035"/>
            <a:ext cx="794382" cy="1084202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808ABA80-FC7E-2A9B-3EF3-EAA65FC0B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6" r="24294" b="28694"/>
          <a:stretch/>
        </p:blipFill>
        <p:spPr>
          <a:xfrm>
            <a:off x="4396065" y="1452035"/>
            <a:ext cx="835192" cy="1084202"/>
          </a:xfrm>
          <a:prstGeom prst="rect">
            <a:avLst/>
          </a:prstGeom>
        </p:spPr>
      </p:pic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0706BBE3-F77F-777C-D5C5-4516DDA33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486442" y="1452035"/>
            <a:ext cx="968046" cy="1079829"/>
          </a:xfrm>
          <a:prstGeom prst="rect">
            <a:avLst/>
          </a:prstGeom>
        </p:spPr>
      </p:pic>
      <p:pic>
        <p:nvPicPr>
          <p:cNvPr id="17" name="Picture 16" descr="A person wearing a blue hat and coat&#10;&#10;Description automatically generated">
            <a:extLst>
              <a:ext uri="{FF2B5EF4-FFF2-40B4-BE49-F238E27FC236}">
                <a16:creationId xmlns:a16="http://schemas.microsoft.com/office/drawing/2014/main" id="{2832D627-1EFC-0E51-C5CB-A79EECA1E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73" y="1452035"/>
            <a:ext cx="2782887" cy="1848765"/>
          </a:xfrm>
          <a:prstGeom prst="rect">
            <a:avLst/>
          </a:prstGeom>
        </p:spPr>
      </p:pic>
      <p:pic>
        <p:nvPicPr>
          <p:cNvPr id="9" name="Image 8" descr="Une image contenant Visage humain, personne, habits, homme&#10;&#10;Description générée automatiquement">
            <a:extLst>
              <a:ext uri="{FF2B5EF4-FFF2-40B4-BE49-F238E27FC236}">
                <a16:creationId xmlns:a16="http://schemas.microsoft.com/office/drawing/2014/main" id="{C15877F3-6ECD-776A-9170-6402D42D1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34079"/>
          <a:stretch/>
        </p:blipFill>
        <p:spPr>
          <a:xfrm>
            <a:off x="9747744" y="1452035"/>
            <a:ext cx="1593661" cy="18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3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229D-89C3-7941-B59B-E8528060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B3C78-B007-0871-496C-2D541DE2B5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27F395-94AC-4802-AA23-7DF4A149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DAD61B-4597-BC7A-EDBB-F1094114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CE7AD8F-C7F3-F2D3-BC1D-A676F9E4C4BC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4716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have a lot of continuous variables to analyse, </a:t>
            </a:r>
            <a:r>
              <a:rPr lang="en-GB" dirty="0">
                <a:solidFill>
                  <a:srgbClr val="F56F4F"/>
                </a:solidFill>
              </a:rPr>
              <a:t>a table will be quicker to read</a:t>
            </a:r>
            <a:r>
              <a:rPr lang="en-GB" dirty="0"/>
              <a:t>, whereas with graphs you would need to do one graph for each variable</a:t>
            </a:r>
          </a:p>
          <a:p>
            <a:endParaRPr lang="en-GB" sz="1400" dirty="0"/>
          </a:p>
          <a:p>
            <a:r>
              <a:rPr lang="en-GB" dirty="0"/>
              <a:t>Still, look at their distribution graphically (histogram, density plot, violin plot…) to understand how they behave</a:t>
            </a:r>
          </a:p>
          <a:p>
            <a:pPr lvl="1"/>
            <a:r>
              <a:rPr lang="en-GB" dirty="0"/>
              <a:t>You can just show plots for the </a:t>
            </a:r>
            <a:r>
              <a:rPr lang="en-GB" dirty="0">
                <a:solidFill>
                  <a:srgbClr val="F56F4F"/>
                </a:solidFill>
              </a:rPr>
              <a:t>most interesting ones</a:t>
            </a:r>
          </a:p>
        </p:txBody>
      </p:sp>
    </p:spTree>
    <p:extLst>
      <p:ext uri="{BB962C8B-B14F-4D97-AF65-F5344CB8AC3E}">
        <p14:creationId xmlns:p14="http://schemas.microsoft.com/office/powerpoint/2010/main" val="1741364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32F93-AB9A-EB0F-9DFC-74C17CF2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727EDE-7928-5A73-2633-4F2B06BBFD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3BDE7F-E2AB-F04A-9079-875EAA60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continuous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B8B49D-0CAC-CCB3-5B99-312F467A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661FC8A-C699-C811-66E4-40FA57D1E5F3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6F46B70-997E-20ED-785C-CDBC036E08BD}"/>
              </a:ext>
            </a:extLst>
          </p:cNvPr>
          <p:cNvSpPr txBox="1">
            <a:spLocks/>
          </p:cNvSpPr>
          <p:nvPr/>
        </p:nvSpPr>
        <p:spPr>
          <a:xfrm>
            <a:off x="896728" y="17562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 correlations (Pearson, Spearman…), with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</a:rPr>
              <a:t>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But don’t bother too much with it</a:t>
            </a:r>
          </a:p>
          <a:p>
            <a:r>
              <a:rPr lang="en-GB" dirty="0"/>
              <a:t>Use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/>
              <a:t> and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ggpairs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cs typeface="Fira Code" panose="020B0809050000020004" pitchFamily="49" charset="0"/>
              </a:rPr>
              <a:t> </a:t>
            </a:r>
            <a:r>
              <a:rPr lang="en-GB" dirty="0"/>
              <a:t>from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GGally</a:t>
            </a:r>
            <a:r>
              <a:rPr lang="en-GB" dirty="0"/>
              <a:t> package</a:t>
            </a:r>
          </a:p>
          <a:p>
            <a:endParaRPr lang="en-GB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ED0DB70-530C-FFE4-057E-7760380AC7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00" y="3349448"/>
            <a:ext cx="3378955" cy="3378955"/>
          </a:xfrm>
          <a:prstGeom prst="rect">
            <a:avLst/>
          </a:prstGeom>
        </p:spPr>
      </p:pic>
      <p:pic>
        <p:nvPicPr>
          <p:cNvPr id="10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54ADD566-7B3D-0AF4-B3F6-C8A8E71D80C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49" y="3349447"/>
            <a:ext cx="3378955" cy="33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29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1B49-E879-D4A9-D0B3-55EA07F8A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EE2A603-6E62-AE34-743E-4423D91A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F2CA0C-BEE4-F3D7-8763-766E9D15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712C0-98BC-F5DB-8AC1-D01A255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6F60AB-39EE-8B9D-30B0-BAF0E687C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929850"/>
          </a:xfrm>
        </p:spPr>
        <p:txBody>
          <a:bodyPr/>
          <a:lstStyle/>
          <a:p>
            <a:r>
              <a:rPr lang="en-GB" dirty="0"/>
              <a:t>Want to make a contingency table really quick on R?</a:t>
            </a:r>
          </a:p>
          <a:p>
            <a:pPr lvl="1"/>
            <a:r>
              <a:rPr lang="en-GB" dirty="0"/>
              <a:t>There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table()</a:t>
            </a:r>
            <a:r>
              <a:rPr lang="en-GB" dirty="0"/>
              <a:t> function. Don’t bother.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from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janitor</a:t>
            </a:r>
            <a:r>
              <a:rPr lang="en-GB" dirty="0"/>
              <a:t> package is better.</a:t>
            </a:r>
          </a:p>
          <a:p>
            <a:endParaRPr lang="en-GB" dirty="0"/>
          </a:p>
          <a:p>
            <a:r>
              <a:rPr lang="en-GB" dirty="0"/>
              <a:t>Syntax:</a:t>
            </a:r>
          </a:p>
          <a:p>
            <a:pPr marL="457200" lvl="1" indent="0">
              <a:buNone/>
            </a:pP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</a:t>
            </a:r>
          </a:p>
          <a:p>
            <a:pPr marL="457200" lvl="1" indent="0">
              <a:buNone/>
            </a:pP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your_variable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endParaRPr lang="en-GB" dirty="0"/>
          </a:p>
          <a:p>
            <a:r>
              <a:rPr lang="en-GB" dirty="0"/>
              <a:t>You can include up to 3 variables at once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309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626F-11B7-9351-FC95-C222E316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9221868-08A8-5C3A-F99C-21542CD9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2ECDB7-FED2-AC1B-FDC1-92639354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D94D65-0423-DE22-53DF-6C797C3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001689-10D8-C57E-1D61-6C700913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28" y="1821898"/>
            <a:ext cx="2890724" cy="11482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562F10A-463A-4C8C-EC85-8E746ED4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176" y="1690688"/>
            <a:ext cx="3200847" cy="13527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776E86-0476-1169-FFEB-C55F801D1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01" y="3538118"/>
            <a:ext cx="3762900" cy="30007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4872CAB-FB1F-B72E-A4C0-7A79D43A2688}"/>
              </a:ext>
            </a:extLst>
          </p:cNvPr>
          <p:cNvSpPr txBox="1"/>
          <p:nvPr/>
        </p:nvSpPr>
        <p:spPr>
          <a:xfrm>
            <a:off x="3812922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1-way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17D1FB-F412-703D-97FD-F1A968B2014E}"/>
              </a:ext>
            </a:extLst>
          </p:cNvPr>
          <p:cNvSpPr txBox="1"/>
          <p:nvPr/>
        </p:nvSpPr>
        <p:spPr>
          <a:xfrm>
            <a:off x="10365093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2-way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D1EDC7-0E33-3828-F6E8-A5ECED1D22A9}"/>
              </a:ext>
            </a:extLst>
          </p:cNvPr>
          <p:cNvSpPr txBox="1"/>
          <p:nvPr/>
        </p:nvSpPr>
        <p:spPr>
          <a:xfrm>
            <a:off x="4689600" y="4807682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3-way</a:t>
            </a:r>
          </a:p>
        </p:txBody>
      </p:sp>
    </p:spTree>
    <p:extLst>
      <p:ext uri="{BB962C8B-B14F-4D97-AF65-F5344CB8AC3E}">
        <p14:creationId xmlns:p14="http://schemas.microsoft.com/office/powerpoint/2010/main" val="1157696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99AD-CDBF-AD95-13A9-6E9F5A8BD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D70BE2B-1351-0F7B-359E-3866F7D6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EA5A00-851F-297B-B21C-2AE2B86A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0E3434-1E4E-C4BF-004C-9FD8C31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B5754A-EA2B-9A0B-D521-750B470B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8110"/>
            <a:ext cx="10931305" cy="4929850"/>
          </a:xfrm>
        </p:spPr>
        <p:txBody>
          <a:bodyPr/>
          <a:lstStyle/>
          <a:p>
            <a:r>
              <a:rPr lang="en-GB" dirty="0"/>
              <a:t>Main feature of </a:t>
            </a:r>
            <a:r>
              <a:rPr lang="en-GB" dirty="0" err="1"/>
              <a:t>tabyl</a:t>
            </a:r>
            <a:r>
              <a:rPr lang="en-GB" dirty="0"/>
              <a:t>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adorn_</a:t>
            </a:r>
            <a:r>
              <a:rPr lang="en-GB" dirty="0"/>
              <a:t> functions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adds rows and/or column totals</a:t>
            </a:r>
            <a:endParaRPr lang="en-GB" dirty="0"/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row/col/cell percentages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controls the number of decimals (+ adds “%”)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adorn_rounding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does… rounding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counts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variable titles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95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2985-E96A-F39C-2C13-AA29D95A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0A72467-F4AD-D365-614D-C7C10B0D0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791D15-DE59-DBD8-E231-CA770A75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D18DDC-62EF-4EDC-E13C-F19BE7FD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55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0C7536-CB34-3B39-32BD-153B7223253C}"/>
              </a:ext>
            </a:extLst>
          </p:cNvPr>
          <p:cNvSpPr txBox="1"/>
          <p:nvPr/>
        </p:nvSpPr>
        <p:spPr>
          <a:xfrm>
            <a:off x="703909" y="1690688"/>
            <a:ext cx="5392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titanic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Pclass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Survived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")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(2)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("Passenger class", 	"Survival", placement = "top")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BC581C-A732-F419-3F31-E5F3A37F2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9" y="4605260"/>
            <a:ext cx="6346151" cy="175109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18DEBB-FAE3-EC0E-181D-EB76269DED18}"/>
              </a:ext>
            </a:extLst>
          </p:cNvPr>
          <p:cNvCxnSpPr>
            <a:cxnSpLocks/>
          </p:cNvCxnSpPr>
          <p:nvPr/>
        </p:nvCxnSpPr>
        <p:spPr>
          <a:xfrm>
            <a:off x="3399955" y="4053332"/>
            <a:ext cx="0" cy="457485"/>
          </a:xfrm>
          <a:prstGeom prst="straightConnector1">
            <a:avLst/>
          </a:prstGeom>
          <a:ln w="76200">
            <a:solidFill>
              <a:srgbClr val="0E93C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471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3BBE6-E7DD-73E1-E86D-61B585D0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AC3BD59-9169-3A53-5695-5CFD5CD5CE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5413E8-0A62-A78D-DD01-83F5B88F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C16314-A9DF-D179-43AC-1779C091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227C27-CB34-AFAE-51B3-0DC04ADC2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CSV file is the quickest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or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write_excel_csv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if you want to open it using Excel; it’s low size and universally readable</a:t>
            </a:r>
          </a:p>
          <a:p>
            <a:r>
              <a:rPr lang="en-GB" dirty="0">
                <a:cs typeface="Fira Code" pitchFamily="1" charset="0"/>
              </a:rPr>
              <a:t>For automatically formatted tables</a:t>
            </a:r>
          </a:p>
          <a:p>
            <a:pPr lvl="1"/>
            <a:r>
              <a:rPr lang="en-GB" dirty="0">
                <a:cs typeface="Fira Code" pitchFamily="1" charset="0"/>
              </a:rPr>
              <a:t>There is the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package, that creates tables automatically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6" name="Image 5" descr="Une image contenant capture d’écran, texte, Logiciel multimédia, logiciel&#10;&#10;Description générée automatiquement">
            <a:extLst>
              <a:ext uri="{FF2B5EF4-FFF2-40B4-BE49-F238E27FC236}">
                <a16:creationId xmlns:a16="http://schemas.microsoft.com/office/drawing/2014/main" id="{9309D370-A133-79B7-5E68-B313ECEEA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5" y="3842215"/>
            <a:ext cx="8465744" cy="26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3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56C4-DC59-F110-1CC3-F213C1F49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F264CA4-D4BC-CA8C-33DF-6FDDF0F6B4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0FF063-852F-8306-2BAE-954247F5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A7E4F3-90BE-6E46-A8A7-94A0C9C1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2D6C8B-DE73-E26A-1D31-313CF610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I don’t 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because unfortunately we live in a world where most people use </a:t>
            </a:r>
            <a:r>
              <a:rPr lang="en-GB" dirty="0">
                <a:solidFill>
                  <a:srgbClr val="E76321"/>
                </a:solidFill>
                <a:cs typeface="Fira Code" pitchFamily="1" charset="0"/>
              </a:rPr>
              <a:t>Excel</a:t>
            </a:r>
          </a:p>
          <a:p>
            <a:pPr lvl="1"/>
            <a:r>
              <a:rPr lang="en-GB" dirty="0">
                <a:cs typeface="Fira Code" pitchFamily="1" charset="0"/>
              </a:rPr>
              <a:t>And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does not export .xlsx files</a:t>
            </a:r>
          </a:p>
          <a:p>
            <a:r>
              <a:rPr lang="en-GB" dirty="0">
                <a:cs typeface="Fira Code" pitchFamily="1" charset="0"/>
              </a:rPr>
              <a:t>So I use </a:t>
            </a:r>
            <a:r>
              <a:rPr lang="en-GB" dirty="0" err="1">
                <a:solidFill>
                  <a:srgbClr val="E7632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openxlsx</a:t>
            </a:r>
            <a:endParaRPr lang="en-GB" dirty="0">
              <a:solidFill>
                <a:srgbClr val="E76321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F32774-77CE-7023-3D37-F5C6A45A07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01" y="3429000"/>
            <a:ext cx="4873369" cy="326336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D4E32A8-EED8-C929-7509-ABC9104695B3}"/>
              </a:ext>
            </a:extLst>
          </p:cNvPr>
          <p:cNvSpPr txBox="1">
            <a:spLocks/>
          </p:cNvSpPr>
          <p:nvPr/>
        </p:nvSpPr>
        <p:spPr>
          <a:xfrm>
            <a:off x="6301212" y="3741861"/>
            <a:ext cx="6160970" cy="275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 have my own package that uses </a:t>
            </a:r>
            <a:r>
              <a:rPr lang="en-GB" dirty="0" err="1"/>
              <a:t>openxlsx</a:t>
            </a:r>
            <a:r>
              <a:rPr lang="en-GB" dirty="0"/>
              <a:t>, which automates formatting tables like these, with any variables I want</a:t>
            </a:r>
          </a:p>
          <a:p>
            <a:pPr marL="0" indent="0">
              <a:buNone/>
            </a:pPr>
            <a:r>
              <a:rPr lang="en-GB" dirty="0"/>
              <a:t>(Data is censored)</a:t>
            </a:r>
          </a:p>
        </p:txBody>
      </p:sp>
    </p:spTree>
    <p:extLst>
      <p:ext uri="{BB962C8B-B14F-4D97-AF65-F5344CB8AC3E}">
        <p14:creationId xmlns:p14="http://schemas.microsoft.com/office/powerpoint/2010/main" val="1079691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51F6-E9BA-955E-B547-83C62AFF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3F359E-DDC1-45E5-7EFD-DA61C728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5F52C-2B8E-A8F2-A126-A5DA3C1B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Openxlsx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7F11A9-C0BB-F75F-81D7-5650ABD3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4B4E-040E-E3C9-0CBB-751429E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858240"/>
          </a:xfrm>
        </p:spPr>
        <p:txBody>
          <a:bodyPr>
            <a:normAutofit/>
          </a:bodyPr>
          <a:lstStyle/>
          <a:p>
            <a:r>
              <a:rPr lang="en-GB" dirty="0"/>
              <a:t>Table creation is a very time consuming task; </a:t>
            </a:r>
            <a:r>
              <a:rPr lang="en-GB" dirty="0">
                <a:solidFill>
                  <a:srgbClr val="E76321"/>
                </a:solidFill>
              </a:rPr>
              <a:t>this should be the first thing you automate</a:t>
            </a:r>
          </a:p>
          <a:p>
            <a:r>
              <a:rPr lang="en-GB" dirty="0">
                <a:cs typeface="Fira Code" pitchFamily="1" charset="0"/>
              </a:rPr>
              <a:t>With </a:t>
            </a:r>
            <a:r>
              <a:rPr lang="en-GB" dirty="0" err="1">
                <a:cs typeface="Fira Code" pitchFamily="1" charset="0"/>
              </a:rPr>
              <a:t>tabyl</a:t>
            </a:r>
            <a:r>
              <a:rPr lang="en-GB" dirty="0">
                <a:cs typeface="Fira Code" pitchFamily="1" charset="0"/>
              </a:rPr>
              <a:t>, </a:t>
            </a:r>
            <a:r>
              <a:rPr lang="en-GB" dirty="0" err="1">
                <a:cs typeface="Fira Code" pitchFamily="1" charset="0"/>
              </a:rPr>
              <a:t>Openxlsx</a:t>
            </a:r>
            <a:r>
              <a:rPr lang="en-GB" dirty="0">
                <a:cs typeface="Fira Code" pitchFamily="1" charset="0"/>
              </a:rPr>
              <a:t> is flexible enough to allow you to:</a:t>
            </a:r>
          </a:p>
          <a:p>
            <a:pPr lvl="1"/>
            <a:r>
              <a:rPr lang="en-GB" dirty="0">
                <a:cs typeface="Fira Code" pitchFamily="1" charset="0"/>
              </a:rPr>
              <a:t>Export one or multiple tables on the same Excel sheet, or different Excel sheets or files</a:t>
            </a:r>
          </a:p>
          <a:p>
            <a:pPr lvl="1"/>
            <a:r>
              <a:rPr lang="en-GB" dirty="0">
                <a:cs typeface="Fira Code" pitchFamily="1" charset="0"/>
              </a:rPr>
              <a:t>Format these tables to include, for example : sample size, a title, footer, borders, variable labels and values (for categorical variables)…</a:t>
            </a:r>
          </a:p>
          <a:p>
            <a:r>
              <a:rPr lang="en-GB" dirty="0">
                <a:cs typeface="Fira Code" pitchFamily="1" charset="0"/>
              </a:rPr>
              <a:t>With some creativity, you can automate all your table creation process with just a function</a:t>
            </a:r>
          </a:p>
          <a:p>
            <a:pPr lvl="1"/>
            <a:r>
              <a:rPr lang="en-GB" dirty="0">
                <a:cs typeface="Fira Code" pitchFamily="1" charset="0"/>
              </a:rPr>
              <a:t>I do this on my package, if you want some inspiration: </a:t>
            </a:r>
            <a:r>
              <a:rPr lang="en-GB" dirty="0">
                <a:cs typeface="Fira Code" pitchFamily="1" charset="0"/>
                <a:hlinkClick r:id="rId5"/>
              </a:rPr>
              <a:t>https://github.com/Dscronias/ds.reporting/tree/main/R</a:t>
            </a:r>
            <a:r>
              <a:rPr lang="en-GB" dirty="0">
                <a:cs typeface="Fira Code" pitchFamily="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815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40C0A-F8FA-6069-F88C-39794AF7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3DA9C76-2F01-3FDD-E45B-6BC7F204D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62B7F4-F308-8DAC-F184-17DCAFEB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842334-E1C3-6857-FC22-B234B162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5FDFC1-7698-AEE8-11C6-2D9145C7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b="1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18831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D9CC3-E0C6-6C66-B195-3826A713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821F49-3658-1BEB-ADFA-574F2781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BA5257-B001-67E9-28ED-3F6781B6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 time with a decision maker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065AB7-941B-A068-8442-D3409934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2CB2C55-F337-673D-DF12-8723D4605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 work on infants vaccination: their vaccination coverage, how long they take to get vaccinated, etc.</a:t>
            </a:r>
          </a:p>
          <a:p>
            <a:pPr lvl="1"/>
            <a:r>
              <a:rPr lang="en-US" dirty="0"/>
              <a:t>Currently, infants have to be vaccinated against 11 diseases in France</a:t>
            </a:r>
          </a:p>
          <a:p>
            <a:r>
              <a:rPr lang="en-US" dirty="0"/>
              <a:t>Recently, I’ve focused on </a:t>
            </a:r>
            <a:r>
              <a:rPr lang="en-US" dirty="0">
                <a:solidFill>
                  <a:srgbClr val="E76321"/>
                </a:solidFill>
              </a:rPr>
              <a:t>measles</a:t>
            </a:r>
          </a:p>
          <a:p>
            <a:pPr lvl="1"/>
            <a:r>
              <a:rPr lang="en-US" dirty="0"/>
              <a:t>It’s one of the </a:t>
            </a:r>
            <a:r>
              <a:rPr lang="en-US" dirty="0">
                <a:solidFill>
                  <a:srgbClr val="E76321"/>
                </a:solidFill>
              </a:rPr>
              <a:t>most infectious diseases currently</a:t>
            </a:r>
            <a:r>
              <a:rPr lang="en-US" dirty="0"/>
              <a:t> (R0 between 10-30)</a:t>
            </a:r>
          </a:p>
          <a:p>
            <a:pPr lvl="1"/>
            <a:r>
              <a:rPr lang="en-US" dirty="0"/>
              <a:t>It should have </a:t>
            </a:r>
            <a:r>
              <a:rPr lang="en-US" dirty="0">
                <a:solidFill>
                  <a:srgbClr val="E76321"/>
                </a:solidFill>
              </a:rPr>
              <a:t>disappeared decades ago</a:t>
            </a:r>
          </a:p>
          <a:p>
            <a:pPr lvl="1"/>
            <a:r>
              <a:rPr lang="en-US" dirty="0"/>
              <a:t>But it is so infectious that we should have vaccination coverages of &gt;95% with two doses of the vaccine, and currently we are at around 86%</a:t>
            </a:r>
          </a:p>
          <a:p>
            <a:r>
              <a:rPr lang="en-US" dirty="0"/>
              <a:t>Currently, because of this, we have frequent measles outbreaks in Europe</a:t>
            </a:r>
          </a:p>
          <a:p>
            <a:pPr lvl="1"/>
            <a:r>
              <a:rPr lang="en-US" dirty="0"/>
              <a:t>In 2023: 60 000 cases, 13 deaths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6D6B25C0-D8DC-8A06-9059-2EA703C75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87" y="3228109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10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E761-ABA8-F755-AE46-157D006E8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5A41F1D-700B-1FE6-2ABE-4B420978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B9735B-40B3-7DF1-F4F3-5CB48272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11E229-491A-DD9B-B925-870EE49F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60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5CE5C-131B-1E59-982F-A12FAC9C9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228798" cy="5030787"/>
          </a:xfrm>
        </p:spPr>
        <p:txBody>
          <a:bodyPr/>
          <a:lstStyle/>
          <a:p>
            <a:r>
              <a:rPr lang="en-GB" dirty="0"/>
              <a:t>Of course. A classic.</a:t>
            </a:r>
          </a:p>
          <a:p>
            <a:r>
              <a:rPr lang="en-GB" dirty="0"/>
              <a:t>You probably already know how to use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ggplot2</a:t>
            </a:r>
          </a:p>
          <a:p>
            <a:pPr lvl="1"/>
            <a:r>
              <a:rPr lang="en-GB" dirty="0">
                <a:cs typeface="Fira Code" pitchFamily="1" charset="0"/>
              </a:rPr>
              <a:t>Book here: </a:t>
            </a:r>
            <a:r>
              <a:rPr lang="en-GB" dirty="0">
                <a:cs typeface="Fira Code" pitchFamily="1" charset="0"/>
                <a:hlinkClick r:id="rId4"/>
              </a:rPr>
              <a:t>https://ggplot2-book.org/</a:t>
            </a:r>
            <a:r>
              <a:rPr lang="en-GB" dirty="0">
                <a:cs typeface="Fira Code" pitchFamily="1" charset="0"/>
              </a:rPr>
              <a:t> (it’s a WIP)</a:t>
            </a:r>
          </a:p>
          <a:p>
            <a:pPr lvl="1"/>
            <a:r>
              <a:rPr lang="en-GB" dirty="0">
                <a:cs typeface="Fira Code" pitchFamily="1" charset="0"/>
              </a:rPr>
              <a:t>The big alternative is </a:t>
            </a:r>
            <a:r>
              <a:rPr lang="en-GB" dirty="0">
                <a:cs typeface="Fira Code" pitchFamily="1" charset="0"/>
                <a:hlinkClick r:id="rId5"/>
              </a:rPr>
              <a:t>plotly</a:t>
            </a:r>
            <a:r>
              <a:rPr lang="en-GB" dirty="0">
                <a:cs typeface="Fira Code" pitchFamily="1" charset="0"/>
              </a:rPr>
              <a:t> (I will talk about it)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Check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r-graph-gallery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for inspiration and code</a:t>
            </a:r>
          </a:p>
          <a:p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based on a theoretical book called Grammar of Graphics by Leland Wilkinson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So, GG stands for Grammar of Graphics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It’s just a framework (see on the right) on which you build data viz, this book is not a required reading</a:t>
            </a: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0184D0-22CB-FB74-51A1-CAB47BB33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242" y="2877954"/>
            <a:ext cx="2378106" cy="31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7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D6C5-D3D5-3CEC-0985-F9B073C7A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A730F95-D600-8E22-7B8B-B34F2453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500CC-CF60-1DE2-2628-53E1E67D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24A04C-75C8-2B32-028D-30BE4572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BE6C3D7-C71A-3C41-A38C-89BB05FD7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>
                <a:cs typeface="Open Sans" pitchFamily="2" charset="0"/>
              </a:rPr>
              <a:t>“Types” of visualisation are the various types of plots that you can do (representing amounts, distributions, %, etc.)</a:t>
            </a:r>
          </a:p>
          <a:p>
            <a:r>
              <a:rPr lang="en-GB" dirty="0">
                <a:cs typeface="Open Sans" pitchFamily="2" charset="0"/>
              </a:rPr>
              <a:t>You know most already, so I won’t go over it:</a:t>
            </a:r>
          </a:p>
          <a:p>
            <a:pPr lvl="1"/>
            <a:r>
              <a:rPr lang="en-GB" dirty="0">
                <a:cs typeface="Open Sans" pitchFamily="2" charset="0"/>
              </a:rPr>
              <a:t>Again, inspiration here: </a:t>
            </a:r>
            <a:r>
              <a:rPr lang="en-GB" dirty="0">
                <a:cs typeface="Open Sans" pitchFamily="2" charset="0"/>
                <a:hlinkClick r:id="rId4"/>
              </a:rPr>
              <a:t>r-graph-gallery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Overview here: </a:t>
            </a:r>
            <a:r>
              <a:rPr lang="en-GB" dirty="0">
                <a:cs typeface="Open Sans" pitchFamily="2" charset="0"/>
                <a:hlinkClick r:id="rId5"/>
              </a:rPr>
              <a:t>directory of visualisations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In </a:t>
            </a:r>
            <a:r>
              <a:rPr lang="en-GB" dirty="0" err="1">
                <a:cs typeface="Open Sans" pitchFamily="2" charset="0"/>
              </a:rPr>
              <a:t>ggplot</a:t>
            </a:r>
            <a:r>
              <a:rPr lang="en-GB" dirty="0">
                <a:cs typeface="Open Sans" pitchFamily="2" charset="0"/>
              </a:rPr>
              <a:t>, these are called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geom</a:t>
            </a:r>
            <a:r>
              <a:rPr lang="en-GB" dirty="0">
                <a:cs typeface="Fira Code" pitchFamily="1" charset="0"/>
              </a:rPr>
              <a:t> (geometrical objects)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DE320-C1C4-0CFE-78B5-4DE3F43F58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3"/>
          <a:stretch/>
        </p:blipFill>
        <p:spPr>
          <a:xfrm>
            <a:off x="563880" y="4297998"/>
            <a:ext cx="2097247" cy="2058352"/>
          </a:xfrm>
          <a:prstGeom prst="rect">
            <a:avLst/>
          </a:prstGeom>
        </p:spPr>
      </p:pic>
      <p:pic>
        <p:nvPicPr>
          <p:cNvPr id="9" name="Picture 8" descr="A close-up of several bars&#10;&#10;Description automatically generated">
            <a:extLst>
              <a:ext uri="{FF2B5EF4-FFF2-40B4-BE49-F238E27FC236}">
                <a16:creationId xmlns:a16="http://schemas.microsoft.com/office/drawing/2014/main" id="{379F2CE5-B80D-B9A0-B1C0-CB27C5D4A0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 r="75129"/>
          <a:stretch/>
        </p:blipFill>
        <p:spPr>
          <a:xfrm>
            <a:off x="2716116" y="4297996"/>
            <a:ext cx="1976134" cy="1996357"/>
          </a:xfrm>
          <a:prstGeom prst="rect">
            <a:avLst/>
          </a:prstGeom>
        </p:spPr>
      </p:pic>
      <p:pic>
        <p:nvPicPr>
          <p:cNvPr id="10" name="Picture 9" descr="A close-up of several bars&#10;&#10;Description automatically generated">
            <a:extLst>
              <a:ext uri="{FF2B5EF4-FFF2-40B4-BE49-F238E27FC236}">
                <a16:creationId xmlns:a16="http://schemas.microsoft.com/office/drawing/2014/main" id="{952DE4D2-E468-0569-5FA5-B902268E15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8" t="291" r="25111" b="49421"/>
          <a:stretch/>
        </p:blipFill>
        <p:spPr>
          <a:xfrm>
            <a:off x="4747239" y="4297997"/>
            <a:ext cx="1976134" cy="1996357"/>
          </a:xfrm>
          <a:prstGeom prst="rect">
            <a:avLst/>
          </a:prstGeom>
        </p:spPr>
      </p:pic>
      <p:pic>
        <p:nvPicPr>
          <p:cNvPr id="8" name="Picture 7" descr="A comparison of graphs and diagrams&#10;&#10;Description automatically generated">
            <a:extLst>
              <a:ext uri="{FF2B5EF4-FFF2-40B4-BE49-F238E27FC236}">
                <a16:creationId xmlns:a16="http://schemas.microsoft.com/office/drawing/2014/main" id="{2F242467-7624-6C56-3616-ED529B4F93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14"/>
          <a:stretch/>
        </p:blipFill>
        <p:spPr>
          <a:xfrm>
            <a:off x="6778362" y="4297996"/>
            <a:ext cx="1991642" cy="1996358"/>
          </a:xfrm>
          <a:prstGeom prst="rect">
            <a:avLst/>
          </a:prstGeom>
        </p:spPr>
      </p:pic>
      <p:pic>
        <p:nvPicPr>
          <p:cNvPr id="12" name="Picture 11" descr="A comparison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000456BA-FA56-BE98-7DE9-C547B4A8A5A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34"/>
          <a:stretch/>
        </p:blipFill>
        <p:spPr>
          <a:xfrm>
            <a:off x="8770004" y="4297996"/>
            <a:ext cx="2022020" cy="19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76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F4D52-DA7E-2446-D3F4-5790EAD8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4E2ED21-68AE-4738-00EE-B7B9DCE7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1E16D6-CFE0-CB73-B951-2DC8F6DA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Aesthetics of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8B934-315D-51EE-5859-8633C3E5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6382E2-F63A-5F90-3D9F-5C4E757100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630" y="1690688"/>
            <a:ext cx="7597542" cy="3305424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ACCD47-827B-9BBC-C826-3BE221ED4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067" y="1690688"/>
            <a:ext cx="2918058" cy="557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opacity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B17BA4-804C-A4D0-8BB0-D27BAD9C3B62}"/>
              </a:ext>
            </a:extLst>
          </p:cNvPr>
          <p:cNvSpPr/>
          <p:nvPr/>
        </p:nvSpPr>
        <p:spPr>
          <a:xfrm>
            <a:off x="8058150" y="2225675"/>
            <a:ext cx="657225" cy="6572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E50659-D30F-A2CC-FDFC-A5289260DBA2}"/>
              </a:ext>
            </a:extLst>
          </p:cNvPr>
          <p:cNvSpPr/>
          <p:nvPr/>
        </p:nvSpPr>
        <p:spPr>
          <a:xfrm>
            <a:off x="9029700" y="2225675"/>
            <a:ext cx="657225" cy="657225"/>
          </a:xfrm>
          <a:prstGeom prst="ellipse">
            <a:avLst/>
          </a:prstGeom>
          <a:solidFill>
            <a:srgbClr val="15608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7798A3-14FD-CC53-00CB-816B63F157EA}"/>
              </a:ext>
            </a:extLst>
          </p:cNvPr>
          <p:cNvSpPr/>
          <p:nvPr/>
        </p:nvSpPr>
        <p:spPr>
          <a:xfrm>
            <a:off x="10001250" y="2225675"/>
            <a:ext cx="657225" cy="657225"/>
          </a:xfrm>
          <a:prstGeom prst="ellipse">
            <a:avLst/>
          </a:prstGeom>
          <a:solidFill>
            <a:srgbClr val="15608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5E8BD8-CC75-C753-5D74-BD9EE2AD05FE}"/>
              </a:ext>
            </a:extLst>
          </p:cNvPr>
          <p:cNvSpPr txBox="1">
            <a:spLocks/>
          </p:cNvSpPr>
          <p:nvPr/>
        </p:nvSpPr>
        <p:spPr>
          <a:xfrm>
            <a:off x="838200" y="5240003"/>
            <a:ext cx="10515600" cy="1116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These are the things you define here:</a:t>
            </a:r>
          </a:p>
          <a:p>
            <a:pPr marL="0" indent="0">
              <a:buNone/>
            </a:pP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ggplot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aes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(x = …, y = …, colour = …, size = …)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D5943EE-8E5E-9AD3-A2D2-AB6624617D1F}"/>
              </a:ext>
            </a:extLst>
          </p:cNvPr>
          <p:cNvSpPr txBox="1">
            <a:spLocks/>
          </p:cNvSpPr>
          <p:nvPr/>
        </p:nvSpPr>
        <p:spPr>
          <a:xfrm>
            <a:off x="7988067" y="3016251"/>
            <a:ext cx="2918058" cy="55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fill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5BE31D-53CA-6598-9C16-0C5032062F19}"/>
              </a:ext>
            </a:extLst>
          </p:cNvPr>
          <p:cNvSpPr/>
          <p:nvPr/>
        </p:nvSpPr>
        <p:spPr>
          <a:xfrm>
            <a:off x="8058149" y="3502968"/>
            <a:ext cx="2600325" cy="702321"/>
          </a:xfrm>
          <a:prstGeom prst="rect">
            <a:avLst/>
          </a:prstGeom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Fill = </a:t>
            </a:r>
            <a:r>
              <a:rPr lang="fr-FR" dirty="0" err="1">
                <a:solidFill>
                  <a:schemeClr val="bg1"/>
                </a:solidFill>
              </a:rPr>
              <a:t>colour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inside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geometric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shape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A9A77C-BB87-CF66-63B2-C267817D5C43}"/>
              </a:ext>
            </a:extLst>
          </p:cNvPr>
          <p:cNvSpPr txBox="1"/>
          <p:nvPr/>
        </p:nvSpPr>
        <p:spPr>
          <a:xfrm>
            <a:off x="8620596" y="4366644"/>
            <a:ext cx="276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EB3636"/>
                </a:solidFill>
              </a:rPr>
              <a:t>Color</a:t>
            </a:r>
            <a:r>
              <a:rPr lang="fr-FR" dirty="0"/>
              <a:t> =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bordering</a:t>
            </a:r>
            <a:r>
              <a:rPr lang="fr-FR" dirty="0"/>
              <a:t> a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shape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20A25C-F42B-25A0-C5CC-857BE4E73E20}"/>
              </a:ext>
            </a:extLst>
          </p:cNvPr>
          <p:cNvCxnSpPr/>
          <p:nvPr/>
        </p:nvCxnSpPr>
        <p:spPr>
          <a:xfrm flipH="1" flipV="1">
            <a:off x="8610600" y="4277535"/>
            <a:ext cx="104775" cy="171645"/>
          </a:xfrm>
          <a:prstGeom prst="straightConnector1">
            <a:avLst/>
          </a:prstGeom>
          <a:ln>
            <a:solidFill>
              <a:srgbClr val="EB36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21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1C6B4-4456-6D31-DEDA-4C6B3CFEE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572C86-76CE-ACEE-8B01-D008E2D7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848DC6-B689-F12D-75E1-C294A7CC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922FCD-0410-E400-58DC-E34D3B70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63</a:t>
            </a:fld>
            <a:endParaRPr lang="fr-FR" dirty="0"/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4748D48-F780-60F6-DB1B-7C38296753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418740"/>
            <a:ext cx="6850361" cy="54156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2E6F1-05DD-F3BC-CC18-02A782D2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Just with these elements, I can represent 4 different variables here (+ additional information)</a:t>
            </a:r>
          </a:p>
          <a:p>
            <a:r>
              <a:rPr lang="en-GB" dirty="0">
                <a:cs typeface="Open Sans" pitchFamily="2" charset="0"/>
              </a:rPr>
              <a:t>Watch out: compose your graph such that there is not an overload of information!</a:t>
            </a:r>
          </a:p>
        </p:txBody>
      </p:sp>
    </p:spTree>
    <p:extLst>
      <p:ext uri="{BB962C8B-B14F-4D97-AF65-F5344CB8AC3E}">
        <p14:creationId xmlns:p14="http://schemas.microsoft.com/office/powerpoint/2010/main" val="120980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CE8D-8D8F-C02E-76DB-46360F275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913FE9-FD6C-45AE-888D-636E6F6331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B8B20A-F84F-2A34-FBFA-2AECBE2E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B8625F-60BB-D1AA-1064-874CF87C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93ED8F-15FD-2155-BF9B-D43CE350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Typically here: this is still readable</a:t>
            </a:r>
          </a:p>
          <a:p>
            <a:r>
              <a:rPr lang="en-GB" dirty="0">
                <a:cs typeface="Open Sans" pitchFamily="2" charset="0"/>
              </a:rPr>
              <a:t>But there is a lot of information</a:t>
            </a:r>
          </a:p>
          <a:p>
            <a:r>
              <a:rPr lang="en-GB" dirty="0">
                <a:cs typeface="Open Sans" pitchFamily="2" charset="0"/>
              </a:rPr>
              <a:t>You will need guide the viewer as to what to take from this graph</a:t>
            </a:r>
          </a:p>
        </p:txBody>
      </p:sp>
      <p:pic>
        <p:nvPicPr>
          <p:cNvPr id="8" name="Picture 7" descr="A graph of different weights&#10;&#10;Description automatically generated with medium confidence">
            <a:extLst>
              <a:ext uri="{FF2B5EF4-FFF2-40B4-BE49-F238E27FC236}">
                <a16:creationId xmlns:a16="http://schemas.microsoft.com/office/drawing/2014/main" id="{EA98AA46-393A-AFBA-52A0-63AF2D90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" y="1498110"/>
            <a:ext cx="6076758" cy="48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64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AAEF-DCAB-16F0-ECFC-874FC280D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16649F7-8973-F39F-308F-6B7F4D8946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8F26FA-2A3A-FE02-5E4A-1625453B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experiment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8EA815-9E26-5743-04B5-3BC6F25D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65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78639DD-E715-2977-ABD3-9D28F2B8D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60" t="1248" r="7565" b="1419"/>
          <a:stretch/>
        </p:blipFill>
        <p:spPr>
          <a:xfrm>
            <a:off x="934452" y="1377223"/>
            <a:ext cx="8902567" cy="5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3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FE59-51BD-7B36-792E-A69FB052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B14929-54CE-9547-1C63-BE84C4C1CC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DCD33E-1A62-8E9C-8ACA-972C80C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5B4364-871E-3BF8-E406-1336756C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A43D25F-523F-8FB1-8FF2-3B98396E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624802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Colour will be your most powerful tool to convey meaning </a:t>
            </a:r>
          </a:p>
        </p:txBody>
      </p:sp>
      <p:pic>
        <p:nvPicPr>
          <p:cNvPr id="10" name="Picture 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E7ECF0E-6377-142F-E1FE-AFF52A5B1A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2315490"/>
            <a:ext cx="5445642" cy="388974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5A8C94-986D-5BDF-90BF-26B7C9A75ABD}"/>
              </a:ext>
            </a:extLst>
          </p:cNvPr>
          <p:cNvSpPr txBox="1">
            <a:spLocks/>
          </p:cNvSpPr>
          <p:nvPr/>
        </p:nvSpPr>
        <p:spPr>
          <a:xfrm>
            <a:off x="6283843" y="2609221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At its core, you use it to distinguish between:</a:t>
            </a:r>
          </a:p>
          <a:p>
            <a:pPr lvl="1"/>
            <a:r>
              <a:rPr lang="en-GB" dirty="0">
                <a:cs typeface="Open Sans" pitchFamily="2" charset="0"/>
              </a:rPr>
              <a:t>Continuous values of a variable</a:t>
            </a:r>
          </a:p>
          <a:p>
            <a:pPr lvl="1"/>
            <a:r>
              <a:rPr lang="en-GB" dirty="0">
                <a:cs typeface="Open Sans" pitchFamily="2" charset="0"/>
              </a:rPr>
              <a:t>Discrete values of a variable</a:t>
            </a:r>
          </a:p>
          <a:p>
            <a:r>
              <a:rPr lang="en-GB" dirty="0">
                <a:cs typeface="Open Sans" pitchFamily="2" charset="0"/>
              </a:rPr>
              <a:t>You need to think about your </a:t>
            </a:r>
            <a:r>
              <a:rPr lang="en-GB" dirty="0">
                <a:solidFill>
                  <a:srgbClr val="6E809E"/>
                </a:solidFill>
                <a:cs typeface="Open Sans" pitchFamily="2" charset="0"/>
              </a:rPr>
              <a:t>colour choice </a:t>
            </a:r>
            <a:r>
              <a:rPr lang="en-GB" dirty="0">
                <a:cs typeface="Open Sans" pitchFamily="2" charset="0"/>
              </a:rPr>
              <a:t>however, you can’t use anything you’d like however you want</a:t>
            </a:r>
          </a:p>
        </p:txBody>
      </p:sp>
    </p:spTree>
    <p:extLst>
      <p:ext uri="{BB962C8B-B14F-4D97-AF65-F5344CB8AC3E}">
        <p14:creationId xmlns:p14="http://schemas.microsoft.com/office/powerpoint/2010/main" val="467661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B33F-D2E7-1AEF-A9E1-38A2C2A9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7F92DCB-25B0-C02F-ADAA-0245FF63C4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418F69-74D2-AA53-C5EA-6269AD23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BF25CD-A87D-70D6-9EF6-2002DD65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67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11BFD5A-75EF-3391-577E-EE0163F7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799" y="3650461"/>
            <a:ext cx="2067962" cy="6248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Categorical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C9F117-3B3D-DBBF-DFA2-E1547307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2350452"/>
            <a:ext cx="5232684" cy="1331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8EB389-5AB4-7CE7-CE18-8316E36943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8701" y="4484487"/>
            <a:ext cx="4804158" cy="13656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DDC606-5617-A9AB-EAEA-05C66AB81E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0807" y="2155737"/>
            <a:ext cx="4407648" cy="185044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16772C3-C807-36D0-4931-0A6696590B09}"/>
              </a:ext>
            </a:extLst>
          </p:cNvPr>
          <p:cNvSpPr txBox="1">
            <a:spLocks/>
          </p:cNvSpPr>
          <p:nvPr/>
        </p:nvSpPr>
        <p:spPr>
          <a:xfrm>
            <a:off x="2466799" y="5842997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Diverging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5506F7A6-281C-96B3-898F-4AE07A1A60C2}"/>
              </a:ext>
            </a:extLst>
          </p:cNvPr>
          <p:cNvSpPr txBox="1">
            <a:spLocks/>
          </p:cNvSpPr>
          <p:nvPr/>
        </p:nvSpPr>
        <p:spPr>
          <a:xfrm>
            <a:off x="8440650" y="4158826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Sequential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CD83072-72A9-36A3-27AE-3359E3D8511F}"/>
              </a:ext>
            </a:extLst>
          </p:cNvPr>
          <p:cNvSpPr txBox="1">
            <a:spLocks/>
          </p:cNvSpPr>
          <p:nvPr/>
        </p:nvSpPr>
        <p:spPr>
          <a:xfrm>
            <a:off x="7008119" y="5083700"/>
            <a:ext cx="4804157" cy="65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E69F00"/>
                </a:solidFill>
                <a:cs typeface="Open Sans" pitchFamily="2" charset="0"/>
              </a:rPr>
              <a:t>Don’t mix them up!</a:t>
            </a:r>
          </a:p>
        </p:txBody>
      </p:sp>
    </p:spTree>
    <p:extLst>
      <p:ext uri="{BB962C8B-B14F-4D97-AF65-F5344CB8AC3E}">
        <p14:creationId xmlns:p14="http://schemas.microsoft.com/office/powerpoint/2010/main" val="622137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77EF4-2CD3-AFD2-7D0F-E93F49DA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CE2186-A41A-52A2-B811-64C4416F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485AD9-2D9F-6D9B-CFE1-DD9AD6DA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68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579996-75AF-28BE-EBDB-2EBE2DBD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72064E0-1FDB-9DB4-DF12-28E59F0F6D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25" y="1474390"/>
            <a:ext cx="4183082" cy="5018485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3720685-99A7-6D35-E454-1DDC4A3BAD6C}"/>
              </a:ext>
            </a:extLst>
          </p:cNvPr>
          <p:cNvSpPr txBox="1">
            <a:spLocks/>
          </p:cNvSpPr>
          <p:nvPr/>
        </p:nvSpPr>
        <p:spPr>
          <a:xfrm>
            <a:off x="5610467" y="1487173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Categorical scales are used to represent discrete/categorical variables with </a:t>
            </a:r>
            <a:r>
              <a:rPr lang="en-GB" dirty="0">
                <a:solidFill>
                  <a:srgbClr val="0E93C8"/>
                </a:solidFill>
                <a:cs typeface="Open Sans" pitchFamily="2" charset="0"/>
              </a:rPr>
              <a:t>few values</a:t>
            </a:r>
            <a:r>
              <a:rPr lang="en-GB" dirty="0">
                <a:cs typeface="Open Sans" pitchFamily="2" charset="0"/>
              </a:rPr>
              <a:t> (less than a dozen)</a:t>
            </a:r>
            <a:endParaRPr lang="en-GB" dirty="0">
              <a:solidFill>
                <a:srgbClr val="0E93C8"/>
              </a:solidFill>
              <a:cs typeface="Open Sans" pitchFamily="2" charset="0"/>
            </a:endParaRPr>
          </a:p>
          <a:p>
            <a:r>
              <a:rPr lang="en-GB" dirty="0">
                <a:cs typeface="Open Sans" pitchFamily="2" charset="0"/>
              </a:rPr>
              <a:t>These colours have no relation to one another, except these are very different</a:t>
            </a:r>
          </a:p>
        </p:txBody>
      </p:sp>
    </p:spTree>
    <p:extLst>
      <p:ext uri="{BB962C8B-B14F-4D97-AF65-F5344CB8AC3E}">
        <p14:creationId xmlns:p14="http://schemas.microsoft.com/office/powerpoint/2010/main" val="3953128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4875-9DBB-9822-DB18-FC77BFAA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28AAD4-BA48-3448-C0BD-242B46C1DA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5DF266-888C-922D-0E19-E2FAC81C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69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13CE7A-76CE-055F-161A-A767D222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0C8B484-1459-B16F-6D49-CF8CE268838E}"/>
              </a:ext>
            </a:extLst>
          </p:cNvPr>
          <p:cNvSpPr txBox="1">
            <a:spLocks/>
          </p:cNvSpPr>
          <p:nvPr/>
        </p:nvSpPr>
        <p:spPr>
          <a:xfrm>
            <a:off x="5610467" y="2639729"/>
            <a:ext cx="5876922" cy="157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This is what a categorical scale looks like on continuous data</a:t>
            </a:r>
          </a:p>
          <a:p>
            <a:r>
              <a:rPr lang="en-GB" dirty="0">
                <a:cs typeface="Open Sans" pitchFamily="2" charset="0"/>
              </a:rPr>
              <a:t>Typically what you should </a:t>
            </a:r>
            <a:r>
              <a:rPr lang="en-GB" dirty="0">
                <a:solidFill>
                  <a:srgbClr val="E76321"/>
                </a:solidFill>
                <a:cs typeface="Open Sans" pitchFamily="2" charset="0"/>
              </a:rPr>
              <a:t>not</a:t>
            </a:r>
            <a:r>
              <a:rPr lang="en-GB" dirty="0">
                <a:cs typeface="Open Sans" pitchFamily="2" charset="0"/>
              </a:rPr>
              <a:t> do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6C5B6EC-F076-381B-DEB6-8D0B02E60E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00154"/>
            <a:ext cx="4320946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F4F3-7899-E3CD-6D92-E08BDF433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1B50429-067E-1E45-71CC-73A2DABF4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2B128C-E1C9-A972-CFED-6871C282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B81126-9BCD-B85B-0D09-8AFFD8E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D462AAD-2106-A09B-7D78-69F1F94C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Measles is no joke:</a:t>
            </a:r>
          </a:p>
          <a:p>
            <a:pPr lvl="1"/>
            <a:r>
              <a:rPr lang="en-US" dirty="0"/>
              <a:t>This leads to hospitalization (in 2023, around half of children with measles were </a:t>
            </a:r>
            <a:r>
              <a:rPr lang="en-US" dirty="0" err="1"/>
              <a:t>hospitalised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can lead to severe complications: pneumonia, encephalitis, or more long-term complications</a:t>
            </a:r>
          </a:p>
          <a:p>
            <a:pPr lvl="1"/>
            <a:r>
              <a:rPr lang="en-US" dirty="0"/>
              <a:t>Worst case: you will have to explain to parents why their kid died of a disease that could have been prevented with a vaccine</a:t>
            </a:r>
          </a:p>
          <a:p>
            <a:r>
              <a:rPr lang="en-US" dirty="0"/>
              <a:t>We have two problems:</a:t>
            </a:r>
          </a:p>
          <a:p>
            <a:pPr lvl="1"/>
            <a:r>
              <a:rPr lang="en-US" dirty="0"/>
              <a:t>Not enough infants get vaccinated (full vaccination coverage is at around 86%)</a:t>
            </a:r>
          </a:p>
          <a:p>
            <a:pPr lvl="1"/>
            <a:r>
              <a:rPr lang="en-US" dirty="0"/>
              <a:t>Also, they get vaccinated </a:t>
            </a:r>
            <a:r>
              <a:rPr lang="en-US" dirty="0">
                <a:solidFill>
                  <a:srgbClr val="E76321"/>
                </a:solidFill>
              </a:rPr>
              <a:t>too late: </a:t>
            </a:r>
            <a:r>
              <a:rPr lang="en-US" dirty="0"/>
              <a:t>average delay of 7 months among infants who get vaccinated late (more than enough time for the disease to spread)</a:t>
            </a:r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E211BB55-898A-B50F-F593-0072AF1F7D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595719" y="572346"/>
            <a:ext cx="1011250" cy="1018162"/>
          </a:xfrm>
          <a:prstGeom prst="rect">
            <a:avLst/>
          </a:prstGeom>
        </p:spPr>
      </p:pic>
      <p:pic>
        <p:nvPicPr>
          <p:cNvPr id="6" name="Picture 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0262F7AF-32B5-194D-CC0D-91D87105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5211562" y="549733"/>
            <a:ext cx="1011250" cy="1018162"/>
          </a:xfrm>
          <a:prstGeom prst="rect">
            <a:avLst/>
          </a:prstGeom>
        </p:spPr>
      </p:pic>
      <p:pic>
        <p:nvPicPr>
          <p:cNvPr id="8" name="Picture 7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D08D5322-41F5-A54F-C58D-9D73887E71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827405" y="527120"/>
            <a:ext cx="1011250" cy="1018162"/>
          </a:xfrm>
          <a:prstGeom prst="rect">
            <a:avLst/>
          </a:prstGeom>
        </p:spPr>
      </p:pic>
      <p:pic>
        <p:nvPicPr>
          <p:cNvPr id="9" name="Picture 8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79ABAD8E-3161-4CDC-1838-ACACA90418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8256704" y="559007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2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9291-4394-28D8-8245-E2CCCDB6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88592B1-6B46-4D3B-6B7D-77C28F3E07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310724-D810-F616-CE1A-5354CFFD7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70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2F31F-CCB5-7F63-B96F-78A58811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DAF6DF36-56C7-A984-858C-469C4FE4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BDAB32E-63FB-6935-CB55-F091EEE03F63}"/>
              </a:ext>
            </a:extLst>
          </p:cNvPr>
          <p:cNvSpPr txBox="1">
            <a:spLocks/>
          </p:cNvSpPr>
          <p:nvPr/>
        </p:nvSpPr>
        <p:spPr>
          <a:xfrm>
            <a:off x="6171781" y="3084969"/>
            <a:ext cx="5876922" cy="2627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Use it to represent a continuous variable which can only be positive or negative.</a:t>
            </a:r>
          </a:p>
          <a:p>
            <a:r>
              <a:rPr lang="en-GB" dirty="0">
                <a:cs typeface="Open Sans" pitchFamily="2" charset="0"/>
              </a:rPr>
              <a:t>Notice the colours are a </a:t>
            </a:r>
            <a:r>
              <a:rPr lang="en-GB" dirty="0">
                <a:solidFill>
                  <a:srgbClr val="09519C"/>
                </a:solidFill>
                <a:cs typeface="Open Sans" pitchFamily="2" charset="0"/>
              </a:rPr>
              <a:t>gradient</a:t>
            </a:r>
            <a:r>
              <a:rPr lang="en-GB" dirty="0">
                <a:cs typeface="Open Sans" pitchFamily="2" charset="0"/>
              </a:rPr>
              <a:t> (a smooth transition between two colour)</a:t>
            </a:r>
            <a:endParaRPr lang="en-GB" dirty="0">
              <a:solidFill>
                <a:srgbClr val="09519C"/>
              </a:solidFill>
              <a:cs typeface="Open Sans" pitchFamily="2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F85378E-11B7-4F88-12EE-F6C55420E452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8538891-F54B-F93C-3031-7298BCCE8EAD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1147932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8DB4-03EC-EB85-A571-516AF436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FFE810-A749-7FB0-9519-EC4B23E64B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FD6A44-3F87-1CE0-E842-D8DC728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71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30FAF-4994-4DA5-8899-590DD4DA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 4" descr="Une image contenant texte, capture d’écran, Caractère coloré, Police&#10;&#10;Description générée automatiquement">
            <a:extLst>
              <a:ext uri="{FF2B5EF4-FFF2-40B4-BE49-F238E27FC236}">
                <a16:creationId xmlns:a16="http://schemas.microsoft.com/office/drawing/2014/main" id="{B72F3D8B-60C5-8931-DC16-3DE3210CD3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4" t="6388" r="4266" b="7118"/>
          <a:stretch/>
        </p:blipFill>
        <p:spPr>
          <a:xfrm>
            <a:off x="6172476" y="4562948"/>
            <a:ext cx="2224089" cy="1929928"/>
          </a:xfrm>
          <a:prstGeom prst="rect">
            <a:avLst/>
          </a:prstGeom>
        </p:spPr>
      </p:pic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61AEC760-C434-A04A-3BF5-A1351FC4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578881B-9228-5390-EE65-D114B7DF63F5}"/>
              </a:ext>
            </a:extLst>
          </p:cNvPr>
          <p:cNvSpPr txBox="1">
            <a:spLocks/>
          </p:cNvSpPr>
          <p:nvPr/>
        </p:nvSpPr>
        <p:spPr>
          <a:xfrm>
            <a:off x="6171781" y="1783534"/>
            <a:ext cx="5876922" cy="294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Typically one hue (one shade), but can be multi-hue (two shades max)</a:t>
            </a:r>
          </a:p>
          <a:p>
            <a:r>
              <a:rPr lang="en-GB" dirty="0">
                <a:cs typeface="Open Sans" pitchFamily="2" charset="0"/>
              </a:rPr>
              <a:t>Higher values are: more saturated (more intense shade), darker </a:t>
            </a:r>
          </a:p>
          <a:p>
            <a:r>
              <a:rPr lang="en-GB" dirty="0">
                <a:cs typeface="Open Sans" pitchFamily="2" charset="0"/>
              </a:rPr>
              <a:t>Lower values are: less saturated (i.e. tends towards grey), lighter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09FDA08-27D8-4237-9D10-A6138B8C66A4}"/>
              </a:ext>
            </a:extLst>
          </p:cNvPr>
          <p:cNvSpPr txBox="1">
            <a:spLocks/>
          </p:cNvSpPr>
          <p:nvPr/>
        </p:nvSpPr>
        <p:spPr>
          <a:xfrm>
            <a:off x="8306030" y="5152145"/>
            <a:ext cx="3652138" cy="1440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This is a representation model of colour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You might know RGB (red green blue) already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02AEAB0-0F4F-413E-50B7-1D5DE28FFDBA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8C2408D-9878-AFDE-AEDF-A555CF900FCE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3573647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2A40-5E18-ACF9-137C-CD51EFB6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CF566B6-BE82-4BAF-6873-6EBF2705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24B591-1F0D-C0A2-D885-97F5F2B5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72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059FD6-27A8-60FC-26A6-8153EB9D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Diverging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7764A57-4EF6-113D-7811-E38D3B5E5F68}"/>
              </a:ext>
            </a:extLst>
          </p:cNvPr>
          <p:cNvSpPr txBox="1">
            <a:spLocks/>
          </p:cNvSpPr>
          <p:nvPr/>
        </p:nvSpPr>
        <p:spPr>
          <a:xfrm>
            <a:off x="6171781" y="2296373"/>
            <a:ext cx="5876922" cy="419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Variables with “opposing” end points (e.g. positive/negative)</a:t>
            </a:r>
          </a:p>
          <a:p>
            <a:r>
              <a:rPr lang="en-GB" dirty="0">
                <a:cs typeface="Open Sans" pitchFamily="2" charset="0"/>
              </a:rPr>
              <a:t>Endpoints (very high/low values) are: more saturated, darker </a:t>
            </a:r>
          </a:p>
          <a:p>
            <a:r>
              <a:rPr lang="en-GB" dirty="0">
                <a:cs typeface="Open Sans" pitchFamily="2" charset="0"/>
              </a:rPr>
              <a:t>Middle values tends toward grey (i.e. more or less neutral) </a:t>
            </a:r>
          </a:p>
          <a:p>
            <a:pPr lvl="1"/>
            <a:r>
              <a:rPr lang="en-GB" dirty="0">
                <a:cs typeface="Open Sans" pitchFamily="2" charset="0"/>
              </a:rPr>
              <a:t>Here this scale is a bit too saturated at the midpoint (possibly for the map to be readable)</a:t>
            </a:r>
          </a:p>
        </p:txBody>
      </p:sp>
      <p:pic>
        <p:nvPicPr>
          <p:cNvPr id="6" name="Image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2DF09CFB-5C6A-1C01-246D-F88700E5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6" y="1899038"/>
            <a:ext cx="5643006" cy="423225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C3BB25E-F763-F77C-E057-D19FAF17D0E9}"/>
              </a:ext>
            </a:extLst>
          </p:cNvPr>
          <p:cNvCxnSpPr/>
          <p:nvPr/>
        </p:nvCxnSpPr>
        <p:spPr>
          <a:xfrm>
            <a:off x="615159" y="5893711"/>
            <a:ext cx="2897109" cy="0"/>
          </a:xfrm>
          <a:prstGeom prst="straightConnector1">
            <a:avLst/>
          </a:prstGeom>
          <a:ln>
            <a:gradFill>
              <a:gsLst>
                <a:gs pos="50000">
                  <a:srgbClr val="E9E4BB"/>
                </a:gs>
                <a:gs pos="0">
                  <a:srgbClr val="A36B2B"/>
                </a:gs>
                <a:gs pos="100000">
                  <a:srgbClr val="2786A1"/>
                </a:gs>
              </a:gsLst>
              <a:lin ang="0" scaled="0"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F894746-7D20-81FA-B555-DA99749213FA}"/>
              </a:ext>
            </a:extLst>
          </p:cNvPr>
          <p:cNvSpPr txBox="1">
            <a:spLocks/>
          </p:cNvSpPr>
          <p:nvPr/>
        </p:nvSpPr>
        <p:spPr>
          <a:xfrm>
            <a:off x="2454965" y="6007042"/>
            <a:ext cx="1057304" cy="714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white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747C74A-1EAB-7A04-B7BF-8AB39738AE2A}"/>
              </a:ext>
            </a:extLst>
          </p:cNvPr>
          <p:cNvSpPr txBox="1">
            <a:spLocks/>
          </p:cNvSpPr>
          <p:nvPr/>
        </p:nvSpPr>
        <p:spPr>
          <a:xfrm>
            <a:off x="559461" y="5982426"/>
            <a:ext cx="1328974" cy="73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non-white</a:t>
            </a:r>
          </a:p>
        </p:txBody>
      </p:sp>
    </p:spTree>
    <p:extLst>
      <p:ext uri="{BB962C8B-B14F-4D97-AF65-F5344CB8AC3E}">
        <p14:creationId xmlns:p14="http://schemas.microsoft.com/office/powerpoint/2010/main" val="3439725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EC065-A38B-A630-2657-16FC5166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D72C4E7-0B24-030A-1C0A-EEB37D25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B7721A-A968-AE47-66CE-4C9DAE0A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04096C-8B02-FF45-4179-4D141DFB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73</a:t>
            </a:fld>
            <a:endParaRPr lang="fr-FR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4C40F27-E6D9-CE8B-F735-64E85E2C4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180676"/>
              </p:ext>
            </p:extLst>
          </p:nvPr>
        </p:nvGraphicFramePr>
        <p:xfrm>
          <a:off x="944307" y="2159707"/>
          <a:ext cx="3677935" cy="3399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raphic 9" descr="Close outline">
            <a:extLst>
              <a:ext uri="{FF2B5EF4-FFF2-40B4-BE49-F238E27FC236}">
                <a16:creationId xmlns:a16="http://schemas.microsoft.com/office/drawing/2014/main" id="{3E26F96A-4E01-0FCB-F147-A55B8F3C5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5618669"/>
            <a:ext cx="737681" cy="737681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5E8C4B2-6D74-D614-471E-AA4EC224E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425" y="5804694"/>
            <a:ext cx="5019674" cy="523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Avoid stereotypes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77EEC07-EAF7-E609-BDB7-46814B830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083253"/>
              </p:ext>
            </p:extLst>
          </p:nvPr>
        </p:nvGraphicFramePr>
        <p:xfrm>
          <a:off x="5431231" y="2773345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3" name="Graphic 12" descr="Close outline">
            <a:extLst>
              <a:ext uri="{FF2B5EF4-FFF2-40B4-BE49-F238E27FC236}">
                <a16:creationId xmlns:a16="http://schemas.microsoft.com/office/drawing/2014/main" id="{DDC88D44-5E0B-12C0-CA76-20D16755D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5099" y="5620309"/>
            <a:ext cx="737681" cy="73768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A7947ED-94AF-E4EB-8C35-17A54B8532AF}"/>
              </a:ext>
            </a:extLst>
          </p:cNvPr>
          <p:cNvSpPr txBox="1">
            <a:spLocks/>
          </p:cNvSpPr>
          <p:nvPr/>
        </p:nvSpPr>
        <p:spPr>
          <a:xfrm>
            <a:off x="7172324" y="5618669"/>
            <a:ext cx="5019674" cy="8379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Red/orange for negative outcomes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Blue/green for positive ones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3F7CC0-5451-2FD2-A78A-55850D0F9EF6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</p:spTree>
    <p:extLst>
      <p:ext uri="{BB962C8B-B14F-4D97-AF65-F5344CB8AC3E}">
        <p14:creationId xmlns:p14="http://schemas.microsoft.com/office/powerpoint/2010/main" val="29325785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CF00F-97C1-5110-E5D1-0BC09837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0E8863C-6ED6-64B1-8961-D9A7CEAF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515814-2B59-086A-327A-FD050DDF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B6F5C2-961F-ABA8-13BC-668378E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74</a:t>
            </a:fld>
            <a:endParaRPr lang="fr-FR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C680FDC-8DCC-1335-7805-6A02726A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335809"/>
              </p:ext>
            </p:extLst>
          </p:nvPr>
        </p:nvGraphicFramePr>
        <p:xfrm>
          <a:off x="945858" y="2047706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0BD0B87-6D77-E328-389F-9A6F14E25C38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  <p:pic>
        <p:nvPicPr>
          <p:cNvPr id="16" name="Graphic 9" descr="Close outline">
            <a:extLst>
              <a:ext uri="{FF2B5EF4-FFF2-40B4-BE49-F238E27FC236}">
                <a16:creationId xmlns:a16="http://schemas.microsoft.com/office/drawing/2014/main" id="{D8E872B1-47BA-B9C9-0D52-D925DAF8D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3349" y="4967054"/>
            <a:ext cx="737681" cy="737681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7EDBEC7-5F83-1B36-48B1-E89AB353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30" y="4967054"/>
            <a:ext cx="5019674" cy="805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Use more saturated colours for “stronger” outcomes</a:t>
            </a:r>
          </a:p>
        </p:txBody>
      </p:sp>
    </p:spTree>
    <p:extLst>
      <p:ext uri="{BB962C8B-B14F-4D97-AF65-F5344CB8AC3E}">
        <p14:creationId xmlns:p14="http://schemas.microsoft.com/office/powerpoint/2010/main" val="4132423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A67C-B6AB-5609-3222-1FDBB012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F01949-6E35-2CD3-ABFC-3DBAEBB4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BEBEA7-AB35-E2AF-2453-7CA05A9E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52585-D677-CE52-EEF6-A113BD93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75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6C5008-ED89-08CC-B1D6-08E5CB62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3861780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As you know, not everybody sees all colours (~8% men, 0.5% women)</a:t>
            </a:r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 descr="A river flowing through a forest&#10;&#10;Description automatically generated">
            <a:extLst>
              <a:ext uri="{FF2B5EF4-FFF2-40B4-BE49-F238E27FC236}">
                <a16:creationId xmlns:a16="http://schemas.microsoft.com/office/drawing/2014/main" id="{6889F012-3C5C-D2E0-7378-5B537DFEC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8894"/>
            <a:ext cx="2438400" cy="1624964"/>
          </a:xfrm>
          <a:prstGeom prst="rect">
            <a:avLst/>
          </a:prstGeom>
        </p:spPr>
      </p:pic>
      <p:pic>
        <p:nvPicPr>
          <p:cNvPr id="11" name="Picture 10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166B010B-D818-D678-A516-873460CD2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0" y="2566988"/>
            <a:ext cx="2438399" cy="1626869"/>
          </a:xfrm>
          <a:prstGeom prst="rect">
            <a:avLst/>
          </a:prstGeom>
        </p:spPr>
      </p:pic>
      <p:pic>
        <p:nvPicPr>
          <p:cNvPr id="13" name="Picture 12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ABA3FAB8-B210-5A3A-F70F-EEC25A5EC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9" y="2566987"/>
            <a:ext cx="2438396" cy="1624963"/>
          </a:xfrm>
          <a:prstGeom prst="rect">
            <a:avLst/>
          </a:prstGeom>
        </p:spPr>
      </p:pic>
      <p:pic>
        <p:nvPicPr>
          <p:cNvPr id="15" name="Picture 14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C484BEF4-4FD0-14EA-C619-1C35A7DA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515" y="2566987"/>
            <a:ext cx="2438396" cy="1626868"/>
          </a:xfrm>
          <a:prstGeom prst="rect">
            <a:avLst/>
          </a:prstGeom>
        </p:spPr>
      </p:pic>
      <p:pic>
        <p:nvPicPr>
          <p:cNvPr id="17" name="Picture 16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673104DF-8226-A3D3-8179-790D78C18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06094"/>
            <a:ext cx="1699700" cy="1134018"/>
          </a:xfrm>
          <a:prstGeom prst="rect">
            <a:avLst/>
          </a:prstGeom>
        </p:spPr>
      </p:pic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8ADA724-B082-6EB2-0CFE-BD41BE8C1782}"/>
              </a:ext>
            </a:extLst>
          </p:cNvPr>
          <p:cNvSpPr txBox="1">
            <a:spLocks/>
          </p:cNvSpPr>
          <p:nvPr/>
        </p:nvSpPr>
        <p:spPr>
          <a:xfrm>
            <a:off x="913071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Trichromacy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1283A285-A817-4554-7E8A-A95AE3445CF1}"/>
              </a:ext>
            </a:extLst>
          </p:cNvPr>
          <p:cNvSpPr txBox="1">
            <a:spLocks/>
          </p:cNvSpPr>
          <p:nvPr/>
        </p:nvSpPr>
        <p:spPr>
          <a:xfrm>
            <a:off x="2694245" y="5686606"/>
            <a:ext cx="2801679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Monochromacy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9100460-F261-10DE-7452-4FF67F53F3EE}"/>
              </a:ext>
            </a:extLst>
          </p:cNvPr>
          <p:cNvSpPr txBox="1">
            <a:spLocks/>
          </p:cNvSpPr>
          <p:nvPr/>
        </p:nvSpPr>
        <p:spPr>
          <a:xfrm>
            <a:off x="3648853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Green blind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2DEDB575-3FF0-FD9B-E32C-07B714A650B7}"/>
              </a:ext>
            </a:extLst>
          </p:cNvPr>
          <p:cNvSpPr txBox="1">
            <a:spLocks/>
          </p:cNvSpPr>
          <p:nvPr/>
        </p:nvSpPr>
        <p:spPr>
          <a:xfrm>
            <a:off x="6389948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Red blind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273D8599-08A3-7394-12F9-7145211D35A3}"/>
              </a:ext>
            </a:extLst>
          </p:cNvPr>
          <p:cNvSpPr txBox="1">
            <a:spLocks/>
          </p:cNvSpPr>
          <p:nvPr/>
        </p:nvSpPr>
        <p:spPr>
          <a:xfrm>
            <a:off x="9131043" y="4360282"/>
            <a:ext cx="2288658" cy="1412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Blue blind</a:t>
            </a:r>
          </a:p>
          <a:p>
            <a:pPr marL="0" indent="0" algn="ctr">
              <a:buNone/>
            </a:pPr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(extremely rare)</a:t>
            </a:r>
          </a:p>
        </p:txBody>
      </p:sp>
    </p:spTree>
    <p:extLst>
      <p:ext uri="{BB962C8B-B14F-4D97-AF65-F5344CB8AC3E}">
        <p14:creationId xmlns:p14="http://schemas.microsoft.com/office/powerpoint/2010/main" val="19693680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2B91-801D-3E8C-AF36-06A5A53A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F5B078-08E4-3A5F-D5F8-03EBF8EE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87D818-A602-02FA-2592-2B658219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7D0EBA-1B5B-8EF1-C563-087F766E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76</a:t>
            </a:fld>
            <a:endParaRPr lang="fr-FR"/>
          </a:p>
        </p:txBody>
      </p:sp>
      <p:pic>
        <p:nvPicPr>
          <p:cNvPr id="10" name="Picture 9" descr="A group of different colors&#10;&#10;Description automatically generated">
            <a:extLst>
              <a:ext uri="{FF2B5EF4-FFF2-40B4-BE49-F238E27FC236}">
                <a16:creationId xmlns:a16="http://schemas.microsoft.com/office/drawing/2014/main" id="{F30F0355-5045-CB3C-FCD1-693FAD71A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838200" y="1395412"/>
            <a:ext cx="4402952" cy="2190199"/>
          </a:xfrm>
          <a:prstGeom prst="rect">
            <a:avLst/>
          </a:prstGeom>
        </p:spPr>
      </p:pic>
      <p:pic>
        <p:nvPicPr>
          <p:cNvPr id="14" name="Picture 13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954357CE-A116-DCA9-7733-11AEA3D55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6096000" y="1395411"/>
            <a:ext cx="4402952" cy="2190198"/>
          </a:xfrm>
          <a:prstGeom prst="rect">
            <a:avLst/>
          </a:prstGeom>
        </p:spPr>
      </p:pic>
      <p:pic>
        <p:nvPicPr>
          <p:cNvPr id="18" name="Picture 17" descr="A group of different colors&#10;&#10;Description automatically generated">
            <a:extLst>
              <a:ext uri="{FF2B5EF4-FFF2-40B4-BE49-F238E27FC236}">
                <a16:creationId xmlns:a16="http://schemas.microsoft.com/office/drawing/2014/main" id="{80BF5FF5-AFAC-9DE6-2FC5-9D988BB3F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838200" y="4171009"/>
            <a:ext cx="4402952" cy="2185340"/>
          </a:xfrm>
          <a:prstGeom prst="rect">
            <a:avLst/>
          </a:prstGeom>
        </p:spPr>
      </p:pic>
      <p:pic>
        <p:nvPicPr>
          <p:cNvPr id="20" name="Picture 19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62FAE7D2-C36C-423B-D3E1-DD5C8035A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6096000" y="4171010"/>
            <a:ext cx="4402952" cy="21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7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897DE-98C2-0A10-3D7E-CA72542B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B5674F6-22F7-E484-809C-3587BB91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76D3DB-A5C0-26EA-6EEB-FF8B812B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326E9C-D450-F46C-7418-1A5982A7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77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CF895-358C-A767-C983-FB0760BC4E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56" y="1537062"/>
            <a:ext cx="10704844" cy="29940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6EB5B7-E276-93C0-295F-8C49EC61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823209"/>
            <a:ext cx="11170164" cy="1898265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The problem is that people with colour blindness may not be able to distinguish between two colours in your graph!</a:t>
            </a:r>
          </a:p>
          <a:p>
            <a:pPr lvl="1"/>
            <a:r>
              <a:rPr lang="en-GB" dirty="0">
                <a:cs typeface="Open Sans" pitchFamily="2" charset="0"/>
              </a:rPr>
              <a:t>Your graph will be unreadable</a:t>
            </a:r>
          </a:p>
        </p:txBody>
      </p:sp>
    </p:spTree>
    <p:extLst>
      <p:ext uri="{BB962C8B-B14F-4D97-AF65-F5344CB8AC3E}">
        <p14:creationId xmlns:p14="http://schemas.microsoft.com/office/powerpoint/2010/main" val="2059812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2620-FCC5-9881-BF31-D9716573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ABA0239-1E19-4D0E-783A-1D2A00F4F8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8076A4-904F-35EA-1874-9ABCB187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717B94D-4454-634E-56F5-C036A0BB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78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0B6F012-8370-D86C-7878-1FF3E6F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Ideally, choose colour scales adapted for colour blind people: like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ciridis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or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magma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goal is to still have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color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palette that can still be read by people with colour blindness 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still not optimal for people with blue blindness (deep blues look like a highly desaturated red)</a:t>
            </a:r>
          </a:p>
        </p:txBody>
      </p:sp>
      <p:pic>
        <p:nvPicPr>
          <p:cNvPr id="6" name="Picture 5" descr="A group of different colors&#10;&#10;Description automatically generated">
            <a:extLst>
              <a:ext uri="{FF2B5EF4-FFF2-40B4-BE49-F238E27FC236}">
                <a16:creationId xmlns:a16="http://schemas.microsoft.com/office/drawing/2014/main" id="{BC63413D-E34F-29C9-CB8A-ADFA965C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t="70564" r="378" b="-866"/>
          <a:stretch/>
        </p:blipFill>
        <p:spPr>
          <a:xfrm>
            <a:off x="838200" y="2632667"/>
            <a:ext cx="4402952" cy="952942"/>
          </a:xfrm>
          <a:prstGeom prst="rect">
            <a:avLst/>
          </a:prstGeom>
        </p:spPr>
      </p:pic>
      <p:pic>
        <p:nvPicPr>
          <p:cNvPr id="7" name="Picture 6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4325308C-C4F8-A9C3-EABB-3B7B7734B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99"/>
          <a:stretch/>
        </p:blipFill>
        <p:spPr>
          <a:xfrm>
            <a:off x="6096000" y="2632667"/>
            <a:ext cx="4402952" cy="952941"/>
          </a:xfrm>
          <a:prstGeom prst="rect">
            <a:avLst/>
          </a:prstGeom>
        </p:spPr>
      </p:pic>
      <p:pic>
        <p:nvPicPr>
          <p:cNvPr id="8" name="Picture 7" descr="A group of different colors&#10;&#10;Description automatically generated">
            <a:extLst>
              <a:ext uri="{FF2B5EF4-FFF2-40B4-BE49-F238E27FC236}">
                <a16:creationId xmlns:a16="http://schemas.microsoft.com/office/drawing/2014/main" id="{7225C1CA-EFF2-3FE4-FA29-D6CB5D1EB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2"/>
          <a:stretch/>
        </p:blipFill>
        <p:spPr>
          <a:xfrm>
            <a:off x="838200" y="4052420"/>
            <a:ext cx="4402952" cy="950336"/>
          </a:xfrm>
          <a:prstGeom prst="rect">
            <a:avLst/>
          </a:prstGeom>
        </p:spPr>
      </p:pic>
      <p:pic>
        <p:nvPicPr>
          <p:cNvPr id="9" name="Picture 8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C61EBC34-6FED-10C2-B5ED-32E894710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2" b="479"/>
          <a:stretch/>
        </p:blipFill>
        <p:spPr>
          <a:xfrm>
            <a:off x="6096000" y="4052420"/>
            <a:ext cx="4402952" cy="9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2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5EC3-BDA6-A66D-2323-CD062AD91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4998D3-4AAD-3291-E214-4FDCB931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4ABE25-99D2-4457-B8F7-A1DC921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598456-B6CB-25DB-D849-833B7C4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B98E175-0A1B-3264-F462-8CA23807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For categorical scales: Okabe Ito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A3389C-F9DD-1E1F-44C9-98DB8B1743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24" b="45647"/>
          <a:stretch/>
        </p:blipFill>
        <p:spPr>
          <a:xfrm>
            <a:off x="654566" y="2381061"/>
            <a:ext cx="8945223" cy="12444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302389-7B8A-6FF5-70D7-84425C70B2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743482"/>
            <a:ext cx="4539557" cy="9774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35CBE0-2D85-377B-BAE7-BAFAEB700F4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4840964"/>
            <a:ext cx="4539557" cy="950521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BF5EA12-52A3-DABF-257F-5B51F4CF0D26}"/>
              </a:ext>
            </a:extLst>
          </p:cNvPr>
          <p:cNvSpPr txBox="1">
            <a:spLocks/>
          </p:cNvSpPr>
          <p:nvPr/>
        </p:nvSpPr>
        <p:spPr>
          <a:xfrm>
            <a:off x="5561391" y="3811508"/>
            <a:ext cx="6599373" cy="319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# are hexadecimals codes, they go from </a:t>
            </a:r>
            <a:r>
              <a:rPr lang="en-GB" sz="2400" dirty="0">
                <a:solidFill>
                  <a:schemeClr val="bg1"/>
                </a:solidFill>
                <a:highlight>
                  <a:srgbClr val="000000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#000000</a:t>
            </a:r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FF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#FFFFFF</a:t>
            </a:r>
            <a:endParaRPr lang="en-GB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1&amp;2: red channel (i.e. quantity of red)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3&amp;4: green channel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5&amp;6: blue channel</a:t>
            </a:r>
          </a:p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Total of 16,777,216 colours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821352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1407A-48D3-4EAF-A0F0-BCDAA9C8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010E905-AB5E-CFD3-4C5F-99295FB7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383BC6-3B70-102B-478D-0DEE9ACB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 do we do?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66635D-3CF3-C002-6B07-AEC245F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895E089-9DC0-AAA2-E7BB-46C0498E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Where I work, we </a:t>
            </a:r>
            <a:r>
              <a:rPr lang="en-US" dirty="0" err="1"/>
              <a:t>analyse</a:t>
            </a:r>
            <a:r>
              <a:rPr lang="en-US" dirty="0"/>
              <a:t> the current treads in health indicators in the region, and guide/help decision makers to improve the situation</a:t>
            </a:r>
          </a:p>
          <a:p>
            <a:pPr lvl="1"/>
            <a:r>
              <a:rPr lang="en-US" dirty="0"/>
              <a:t>An intervention idea was to implement </a:t>
            </a:r>
            <a:r>
              <a:rPr lang="en-US" dirty="0">
                <a:solidFill>
                  <a:srgbClr val="0E93C8"/>
                </a:solidFill>
              </a:rPr>
              <a:t>motivational interviewing</a:t>
            </a:r>
            <a:r>
              <a:rPr lang="en-US" dirty="0"/>
              <a:t> about vaccines in maternities</a:t>
            </a:r>
          </a:p>
          <a:p>
            <a:pPr lvl="1"/>
            <a:r>
              <a:rPr lang="en-US" dirty="0"/>
              <a:t>This has a positive effect on </a:t>
            </a:r>
            <a:r>
              <a:rPr lang="en-US" dirty="0">
                <a:solidFill>
                  <a:srgbClr val="0E93C8"/>
                </a:solidFill>
              </a:rPr>
              <a:t>vaccine hesitancy</a:t>
            </a:r>
            <a:r>
              <a:rPr lang="en-US" dirty="0"/>
              <a:t>, a key factor in vaccination refusal or delays </a:t>
            </a:r>
          </a:p>
          <a:p>
            <a:pPr lvl="1"/>
            <a:r>
              <a:rPr lang="en-US" dirty="0"/>
              <a:t>We already did this, it works, and we wanted to implement this at a larger scale</a:t>
            </a:r>
          </a:p>
          <a:p>
            <a:pPr lvl="1"/>
            <a:r>
              <a:rPr lang="en-US" dirty="0"/>
              <a:t>Our findings about vaccination delays and insufficient vaccination coverage would strongly support our case</a:t>
            </a:r>
          </a:p>
          <a:p>
            <a:r>
              <a:rPr lang="en-US" dirty="0"/>
              <a:t>We had to meet important people at the regional level to talk about this </a:t>
            </a:r>
            <a:r>
              <a:rPr lang="en-US" dirty="0" err="1"/>
              <a:t>programme</a:t>
            </a:r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F51DCC5-7B57-8D0E-216F-F66A1B04F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081662" y="5963320"/>
            <a:ext cx="575937" cy="786059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52DD13B8-A567-7A06-88B6-8081D475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767464" y="5963319"/>
            <a:ext cx="575937" cy="786059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C04E26D-55FD-BBE4-F563-5013AD15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4419599" y="5963321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68E055D-5553-79D1-9CFB-443094BA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5105401" y="5963320"/>
            <a:ext cx="575937" cy="7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1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B762-576B-1978-4EC5-E2FDDC23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2EDF78E-48D0-5624-E40B-1C27B51E0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FB32D4-F2F2-B066-B0DD-595A3A8E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Foreground/background contrast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F671783-ED88-879D-39AB-2807B77C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80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A539EA-D3B0-EBB1-A707-4076C93BCCDE}"/>
              </a:ext>
            </a:extLst>
          </p:cNvPr>
          <p:cNvSpPr/>
          <p:nvPr/>
        </p:nvSpPr>
        <p:spPr>
          <a:xfrm>
            <a:off x="937548" y="1690689"/>
            <a:ext cx="10827731" cy="94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Common mistake among people: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they don’t check the contrast between text and background (here, contrast is too low)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AEDAC8-A494-3763-3B80-D6A20F1B56A4}"/>
              </a:ext>
            </a:extLst>
          </p:cNvPr>
          <p:cNvSpPr/>
          <p:nvPr/>
        </p:nvSpPr>
        <p:spPr>
          <a:xfrm>
            <a:off x="937548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ysClr val="windowText" lastClr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9C823-3D0D-242C-4FC5-97206853F681}"/>
              </a:ext>
            </a:extLst>
          </p:cNvPr>
          <p:cNvSpPr/>
          <p:nvPr/>
        </p:nvSpPr>
        <p:spPr>
          <a:xfrm>
            <a:off x="937548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67502-8B6A-5051-F140-C0BD89892509}"/>
              </a:ext>
            </a:extLst>
          </p:cNvPr>
          <p:cNvSpPr/>
          <p:nvPr/>
        </p:nvSpPr>
        <p:spPr>
          <a:xfrm>
            <a:off x="937548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2F8CA-1177-5A42-0592-FF64B66B8206}"/>
              </a:ext>
            </a:extLst>
          </p:cNvPr>
          <p:cNvSpPr/>
          <p:nvPr/>
        </p:nvSpPr>
        <p:spPr>
          <a:xfrm>
            <a:off x="7421879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C7DBAD-3849-C4D6-053B-BE9879B11EDF}"/>
              </a:ext>
            </a:extLst>
          </p:cNvPr>
          <p:cNvSpPr/>
          <p:nvPr/>
        </p:nvSpPr>
        <p:spPr>
          <a:xfrm>
            <a:off x="7421879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91150-3E15-EF1E-4B1D-D64FA3FBF2E2}"/>
              </a:ext>
            </a:extLst>
          </p:cNvPr>
          <p:cNvSpPr/>
          <p:nvPr/>
        </p:nvSpPr>
        <p:spPr>
          <a:xfrm>
            <a:off x="7421879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627A8B-8FCD-8CFB-50DB-BB4A06819791}"/>
              </a:ext>
            </a:extLst>
          </p:cNvPr>
          <p:cNvCxnSpPr>
            <a:cxnSpLocks/>
          </p:cNvCxnSpPr>
          <p:nvPr/>
        </p:nvCxnSpPr>
        <p:spPr>
          <a:xfrm>
            <a:off x="5635962" y="3225800"/>
            <a:ext cx="1426865" cy="0"/>
          </a:xfrm>
          <a:prstGeom prst="straightConnector1">
            <a:avLst/>
          </a:prstGeom>
          <a:ln w="76200">
            <a:solidFill>
              <a:srgbClr val="163E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E0CB4E-94FB-9B65-0BA0-58598A1FE199}"/>
              </a:ext>
            </a:extLst>
          </p:cNvPr>
          <p:cNvCxnSpPr>
            <a:cxnSpLocks/>
          </p:cNvCxnSpPr>
          <p:nvPr/>
        </p:nvCxnSpPr>
        <p:spPr>
          <a:xfrm>
            <a:off x="5635962" y="4371480"/>
            <a:ext cx="1426865" cy="0"/>
          </a:xfrm>
          <a:prstGeom prst="straightConnector1">
            <a:avLst/>
          </a:prstGeom>
          <a:ln w="76200">
            <a:solidFill>
              <a:srgbClr val="F7E1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A305CC-3C4E-E6D9-0F3F-21161FDA66A9}"/>
              </a:ext>
            </a:extLst>
          </p:cNvPr>
          <p:cNvCxnSpPr>
            <a:cxnSpLocks/>
          </p:cNvCxnSpPr>
          <p:nvPr/>
        </p:nvCxnSpPr>
        <p:spPr>
          <a:xfrm>
            <a:off x="5635962" y="5517159"/>
            <a:ext cx="1426865" cy="0"/>
          </a:xfrm>
          <a:prstGeom prst="straightConnector1">
            <a:avLst/>
          </a:prstGeom>
          <a:ln w="76200">
            <a:solidFill>
              <a:srgbClr val="3A3A3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B3123F5-E671-E429-2D02-28D5923E1FBC}"/>
              </a:ext>
            </a:extLst>
          </p:cNvPr>
          <p:cNvSpPr txBox="1"/>
          <p:nvPr/>
        </p:nvSpPr>
        <p:spPr>
          <a:xfrm>
            <a:off x="838200" y="6292820"/>
            <a:ext cx="739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Contrast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checker: 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https://webaim.org/resources/contrastchecker/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7006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8AF9-E6E8-99B3-EBFC-AEA297059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8B8E463-09DE-39B5-DDE6-9E2D0497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9D638-F003-0DDA-127E-AE64184F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1F82F7-4FD8-6FAC-3F78-4EADB51D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02E34B-A52F-A042-A8ED-2DD575904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If you want your audience attention to focus somewhere, add </a:t>
            </a:r>
            <a:r>
              <a:rPr lang="en-GB" dirty="0">
                <a:solidFill>
                  <a:srgbClr val="0E93C8"/>
                </a:solidFill>
              </a:rPr>
              <a:t>contrast</a:t>
            </a:r>
            <a:r>
              <a:rPr lang="en-GB" dirty="0"/>
              <a:t>. Well known thing in the visual arts.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6" name="Image 5" descr="Une image contenant peinture, intérieur, Visage humain, habits&#10;&#10;Description générée automatiquement">
            <a:extLst>
              <a:ext uri="{FF2B5EF4-FFF2-40B4-BE49-F238E27FC236}">
                <a16:creationId xmlns:a16="http://schemas.microsoft.com/office/drawing/2014/main" id="{660E8068-8FCB-14C6-B219-3E7512332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8" b="5655"/>
          <a:stretch/>
        </p:blipFill>
        <p:spPr>
          <a:xfrm>
            <a:off x="454622" y="2815989"/>
            <a:ext cx="4328836" cy="3476624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2E1307-D3E7-2076-C952-72AAC25AB8B0}"/>
              </a:ext>
            </a:extLst>
          </p:cNvPr>
          <p:cNvCxnSpPr>
            <a:cxnSpLocks/>
          </p:cNvCxnSpPr>
          <p:nvPr/>
        </p:nvCxnSpPr>
        <p:spPr>
          <a:xfrm flipH="1">
            <a:off x="2788467" y="3511566"/>
            <a:ext cx="1620571" cy="381424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8084BEB-C742-FF75-E8E8-DA6E0F0E96A0}"/>
              </a:ext>
            </a:extLst>
          </p:cNvPr>
          <p:cNvCxnSpPr>
            <a:cxnSpLocks/>
          </p:cNvCxnSpPr>
          <p:nvPr/>
        </p:nvCxnSpPr>
        <p:spPr>
          <a:xfrm flipH="1">
            <a:off x="3041052" y="4077816"/>
            <a:ext cx="744911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E1E3233-CD52-AD84-E6A4-C25CA4F4DA7B}"/>
              </a:ext>
            </a:extLst>
          </p:cNvPr>
          <p:cNvCxnSpPr>
            <a:cxnSpLocks/>
          </p:cNvCxnSpPr>
          <p:nvPr/>
        </p:nvCxnSpPr>
        <p:spPr>
          <a:xfrm flipH="1">
            <a:off x="2924269" y="4544886"/>
            <a:ext cx="861694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33693D6-2B83-97BC-689C-5461FD67DEB1}"/>
              </a:ext>
            </a:extLst>
          </p:cNvPr>
          <p:cNvSpPr txBox="1">
            <a:spLocks/>
          </p:cNvSpPr>
          <p:nvPr/>
        </p:nvSpPr>
        <p:spPr>
          <a:xfrm>
            <a:off x="454622" y="6327217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Focus on light (+ lines)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19" name="Image 18" descr="Une image contenant Visage humain, art, peinture, personne&#10;&#10;Description générée automatiquement">
            <a:extLst>
              <a:ext uri="{FF2B5EF4-FFF2-40B4-BE49-F238E27FC236}">
                <a16:creationId xmlns:a16="http://schemas.microsoft.com/office/drawing/2014/main" id="{9F758B15-B96B-EDB4-C67D-A417AFE4C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1" y="2815989"/>
            <a:ext cx="3474169" cy="3476624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FA267F63-87F1-7D8D-AB43-ACA9F73083F0}"/>
              </a:ext>
            </a:extLst>
          </p:cNvPr>
          <p:cNvSpPr/>
          <p:nvPr/>
        </p:nvSpPr>
        <p:spPr>
          <a:xfrm>
            <a:off x="923924" y="3868855"/>
            <a:ext cx="1952626" cy="1450857"/>
          </a:xfrm>
          <a:prstGeom prst="ellipse">
            <a:avLst/>
          </a:prstGeom>
          <a:noFill/>
          <a:ln>
            <a:solidFill>
              <a:srgbClr val="7F64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FA991CA-DD15-F1E1-4821-404C17949323}"/>
              </a:ext>
            </a:extLst>
          </p:cNvPr>
          <p:cNvSpPr/>
          <p:nvPr/>
        </p:nvSpPr>
        <p:spPr>
          <a:xfrm>
            <a:off x="7758820" y="2752252"/>
            <a:ext cx="1276538" cy="1450857"/>
          </a:xfrm>
          <a:prstGeom prst="ellipse">
            <a:avLst/>
          </a:prstGeom>
          <a:noFill/>
          <a:ln>
            <a:solidFill>
              <a:srgbClr val="FEC1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637A0B8-8B4D-0ABD-3E0C-7D091725A334}"/>
              </a:ext>
            </a:extLst>
          </p:cNvPr>
          <p:cNvSpPr txBox="1">
            <a:spLocks/>
          </p:cNvSpPr>
          <p:nvPr/>
        </p:nvSpPr>
        <p:spPr>
          <a:xfrm>
            <a:off x="6260381" y="6327216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</a:t>
            </a:r>
            <a:endParaRPr lang="en-GB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8" grpId="0" animBg="1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FCCA-2D9E-B67E-1EA6-E7416959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071B0-CA53-943A-6D43-C0E96790F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2BA317-9CBA-DCE1-0745-97191520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46FE69-C9C9-BB0A-7E8A-49FE442C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EB589-A029-42B3-7C41-214EA50C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It’s an easy trick.</a:t>
            </a:r>
            <a:endParaRPr lang="en-GB" dirty="0">
              <a:solidFill>
                <a:srgbClr val="0E93C8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0BF5A-013F-32D2-DCD7-76C2FD9919BE}"/>
              </a:ext>
            </a:extLst>
          </p:cNvPr>
          <p:cNvSpPr/>
          <p:nvPr/>
        </p:nvSpPr>
        <p:spPr>
          <a:xfrm>
            <a:off x="989279" y="2817514"/>
            <a:ext cx="3043827" cy="3013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DE3A252-11C1-E776-9CC1-5B2F7CED0269}"/>
              </a:ext>
            </a:extLst>
          </p:cNvPr>
          <p:cNvSpPr/>
          <p:nvPr/>
        </p:nvSpPr>
        <p:spPr>
          <a:xfrm>
            <a:off x="3060871" y="3238877"/>
            <a:ext cx="380246" cy="380246"/>
          </a:xfrm>
          <a:prstGeom prst="ellipse">
            <a:avLst/>
          </a:prstGeom>
          <a:solidFill>
            <a:srgbClr val="FD5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38ACF56-AF75-8046-D27B-A8ED657940F3}"/>
              </a:ext>
            </a:extLst>
          </p:cNvPr>
          <p:cNvSpPr txBox="1">
            <a:spLocks/>
          </p:cNvSpPr>
          <p:nvPr/>
        </p:nvSpPr>
        <p:spPr>
          <a:xfrm>
            <a:off x="752569" y="587832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 + shape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87F2D5C7-68FB-B0E7-F7D1-060D0D5D06AB}"/>
              </a:ext>
            </a:extLst>
          </p:cNvPr>
          <p:cNvSpPr txBox="1">
            <a:spLocks/>
          </p:cNvSpPr>
          <p:nvPr/>
        </p:nvSpPr>
        <p:spPr>
          <a:xfrm>
            <a:off x="4905375" y="5889248"/>
            <a:ext cx="46482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Grouping/lack of continuity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FC18DB17-524F-AFF5-3272-74869182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b="1704"/>
          <a:stretch/>
        </p:blipFill>
        <p:spPr>
          <a:xfrm>
            <a:off x="4783529" y="2498980"/>
            <a:ext cx="4228157" cy="34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232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EBB26-5AC4-5EF3-6457-342C5123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FF2DB96-1BB3-F668-136F-D72833FEF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520492-7D99-286B-CF7A-4C3E297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785954-F326-3B2D-E812-73C730F4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776889-0EFE-29C9-49B3-BFB86F07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5751"/>
            <a:ext cx="10515600" cy="1670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latin typeface="Montserrat" panose="00000500000000000000" pitchFamily="2" charset="0"/>
              </a:rPr>
              <a:t>Also works with </a:t>
            </a:r>
            <a:r>
              <a:rPr lang="en-GB" sz="11100" u="sng" spc="-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TEXT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244E9D-7BD7-4283-DDB7-39D4DA702964}"/>
              </a:ext>
            </a:extLst>
          </p:cNvPr>
          <p:cNvSpPr txBox="1"/>
          <p:nvPr/>
        </p:nvSpPr>
        <p:spPr>
          <a:xfrm>
            <a:off x="990600" y="41572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Montserrat" panose="00000500000000000000" pitchFamily="2" charset="0"/>
              </a:rPr>
              <a:t>(keep it soft though</a:t>
            </a:r>
            <a:r>
              <a:rPr lang="en-GB" sz="1600" dirty="0">
                <a:latin typeface="Montserrat" panose="00000500000000000000" pitchFamily="2" charset="0"/>
              </a:rPr>
              <a:t>)</a:t>
            </a:r>
            <a:endParaRPr lang="fr-FR" sz="16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9AAB947-5D3C-5EE2-A3A9-EC407092A53B}"/>
              </a:ext>
            </a:extLst>
          </p:cNvPr>
          <p:cNvSpPr txBox="1">
            <a:spLocks/>
          </p:cNvSpPr>
          <p:nvPr/>
        </p:nvSpPr>
        <p:spPr>
          <a:xfrm>
            <a:off x="838200" y="502107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Size contrast</a:t>
            </a:r>
          </a:p>
        </p:txBody>
      </p:sp>
    </p:spTree>
    <p:extLst>
      <p:ext uri="{BB962C8B-B14F-4D97-AF65-F5344CB8AC3E}">
        <p14:creationId xmlns:p14="http://schemas.microsoft.com/office/powerpoint/2010/main" val="269759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CF24-71AF-EE32-D3CD-C337E173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F2BFF0-88B2-80DF-93BB-87B00D01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D3F552-8361-8B3B-A90A-C32B85B2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4C034B-CED0-2679-B4A1-9B33F0B2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84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C0C19C8-5869-7C19-FCE4-F475481D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90688"/>
            <a:ext cx="5801535" cy="3200847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784DE63-921A-0D07-832E-68FCB9483D8D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83820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From “Storytelling with data”. Size + colour contrast.</a:t>
            </a:r>
          </a:p>
        </p:txBody>
      </p:sp>
    </p:spTree>
    <p:extLst>
      <p:ext uri="{BB962C8B-B14F-4D97-AF65-F5344CB8AC3E}">
        <p14:creationId xmlns:p14="http://schemas.microsoft.com/office/powerpoint/2010/main" val="1626043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A2718-5429-13C4-A39A-F343B3A61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BDA342-EAAF-4004-D327-9E219011B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824FF5-455B-1643-3810-A771BC8D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E582F4-DEF5-C228-FD2C-41A33E92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85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7D3DF46-E0FF-0A64-C4E8-5B9EC8152332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colour trick will seem cheap after a while, but it works really well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6A5484-DD66-3243-21F3-AC23EA8D54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280" y="1661424"/>
            <a:ext cx="4428796" cy="35875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F796D9-434E-D253-926D-CBEA0BFA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146"/>
          <a:stretch/>
        </p:blipFill>
        <p:spPr>
          <a:xfrm>
            <a:off x="5660988" y="1931451"/>
            <a:ext cx="4092611" cy="33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400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DEA9-BD8E-23B3-A52D-DE64679D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554FEE5-1C30-0F2B-069F-BD0998F5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2B9B40-4D6E-495F-5391-FC021665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F094D2-50A5-0846-9D28-20461BAE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86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5A7715-929F-B26F-E8E8-4835AC5569A5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It works on many data visualisations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1E9A52-7122-39EC-1C3C-24F4561221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536103"/>
            <a:ext cx="6640220" cy="40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03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BC5C-CAE2-7C31-346F-FE7283537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6ED9C61-20C7-2EF2-A7C6-3BDAAC30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90F3A5-68E6-E030-65A2-B0957115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2C3D82-C018-C045-D27F-389FB70D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87</a:t>
            </a:fld>
            <a:endParaRPr lang="fr-FR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177F67E-AB8B-7195-77BB-D18275A4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86226"/>
              </p:ext>
            </p:extLst>
          </p:nvPr>
        </p:nvGraphicFramePr>
        <p:xfrm>
          <a:off x="1014779" y="2031550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AE527D-4DD8-5C6F-9282-2F354F07B3D7}"/>
              </a:ext>
            </a:extLst>
          </p:cNvPr>
          <p:cNvSpPr txBox="1">
            <a:spLocks/>
          </p:cNvSpPr>
          <p:nvPr/>
        </p:nvSpPr>
        <p:spPr>
          <a:xfrm>
            <a:off x="838200" y="5203479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On tables too</a:t>
            </a:r>
          </a:p>
        </p:txBody>
      </p:sp>
    </p:spTree>
    <p:extLst>
      <p:ext uri="{BB962C8B-B14F-4D97-AF65-F5344CB8AC3E}">
        <p14:creationId xmlns:p14="http://schemas.microsoft.com/office/powerpoint/2010/main" val="31559438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2EEE-9935-32A9-40B9-4BF451EA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0C6217C-8FC8-1CBC-CDA1-53243341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D38F5B-BDA0-BA4C-0DD0-E8BF3B64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one I promise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83B6D9-328A-8492-22FD-43B793F5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88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1411846-1083-12BD-ADFC-F23DA77358AF}"/>
              </a:ext>
            </a:extLst>
          </p:cNvPr>
          <p:cNvSpPr txBox="1">
            <a:spLocks/>
          </p:cNvSpPr>
          <p:nvPr/>
        </p:nvSpPr>
        <p:spPr>
          <a:xfrm>
            <a:off x="838200" y="5831419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“Storytelling with data” shows great graphs. Notice how each paragraph applies to the more saturated bars.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270A0-6E0E-080D-DAEA-2EABF8F16E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988" y="1577283"/>
            <a:ext cx="8734424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29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151D-7A5D-9FCD-2645-E3CA82F56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F1AE992-DDDA-E4D5-62A8-8B052C29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D87E27-6FAF-4391-457B-D9606B53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do it on your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9DF422-F433-C0EB-FAA8-2EF3D7B3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89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8447CE-DC8F-F1DE-18A5-E89283E42DB2}"/>
              </a:ext>
            </a:extLst>
          </p:cNvPr>
          <p:cNvSpPr txBox="1">
            <a:spLocks/>
          </p:cNvSpPr>
          <p:nvPr/>
        </p:nvSpPr>
        <p:spPr>
          <a:xfrm>
            <a:off x="838200" y="1426453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In a nutshell, modify “pre-attentive attributes”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BB7FBD-5BCE-C12A-256C-5E150F33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824" y="1968500"/>
            <a:ext cx="6581776" cy="438785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17A11D5-0756-A90A-05A9-1DC591F6E6D1}"/>
              </a:ext>
            </a:extLst>
          </p:cNvPr>
          <p:cNvSpPr txBox="1">
            <a:spLocks/>
          </p:cNvSpPr>
          <p:nvPr/>
        </p:nvSpPr>
        <p:spPr>
          <a:xfrm>
            <a:off x="7848599" y="2055813"/>
            <a:ext cx="4238626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graphs, the easiest one to use will be colour</a:t>
            </a:r>
          </a:p>
          <a:p>
            <a:r>
              <a:rPr lang="en-GB" dirty="0"/>
              <a:t>With text: colour and size</a:t>
            </a:r>
          </a:p>
          <a:p>
            <a:r>
              <a:rPr lang="en-GB" dirty="0"/>
              <a:t>Be mindful: some of these attributes (e.g. size) may be used to represent a variable</a:t>
            </a:r>
          </a:p>
          <a:p>
            <a:r>
              <a:rPr lang="en-GB" dirty="0"/>
              <a:t>Also, most of this must be done by manually…</a:t>
            </a:r>
          </a:p>
          <a:p>
            <a:r>
              <a:rPr lang="en-GB" dirty="0"/>
              <a:t>Use </a:t>
            </a:r>
            <a:r>
              <a:rPr lang="en-GB" dirty="0">
                <a:solidFill>
                  <a:srgbClr val="E76321"/>
                </a:solidFill>
              </a:rPr>
              <a:t>sparingly</a:t>
            </a:r>
          </a:p>
        </p:txBody>
      </p:sp>
    </p:spTree>
    <p:extLst>
      <p:ext uri="{BB962C8B-B14F-4D97-AF65-F5344CB8AC3E}">
        <p14:creationId xmlns:p14="http://schemas.microsoft.com/office/powerpoint/2010/main" val="142006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3804-D4DC-5226-71DC-62086B8C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9EB83D5-1606-D06D-6991-92BB9498B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50657F-8A68-A1DA-AADB-E1B60A5E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Meetings that go wrong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FE11-72CF-EBDB-C1FC-57FC253C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D5F13-328E-C3D1-FF24-209E3C93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In a nutshell, it did not lead anywhere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outcomes will be </a:t>
            </a:r>
            <a:r>
              <a:rPr lang="en-US" dirty="0">
                <a:solidFill>
                  <a:srgbClr val="E76321"/>
                </a:solidFill>
              </a:rPr>
              <a:t>out of your control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Some people have a priori beliefs and just want the data to confirm it</a:t>
            </a:r>
          </a:p>
          <a:p>
            <a:pPr lvl="1"/>
            <a:r>
              <a:rPr lang="en-US" dirty="0"/>
              <a:t>Barriers that you do not know about: costs, politics…</a:t>
            </a:r>
          </a:p>
          <a:p>
            <a:pPr lvl="1"/>
            <a:r>
              <a:rPr lang="en-US" dirty="0"/>
              <a:t>Resistance to change</a:t>
            </a:r>
          </a:p>
          <a:p>
            <a:pPr lvl="1"/>
            <a:r>
              <a:rPr lang="en-US" dirty="0"/>
              <a:t>(Un)founded doubts about your analyses…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D8D665C-423B-7881-831D-638A9EDB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2230191"/>
            <a:ext cx="575937" cy="786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9BE-CFC0-EE20-F044-89034D36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2230192"/>
            <a:ext cx="575937" cy="786059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48D55EC-86FD-AACA-BACA-81035AB7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2235341"/>
            <a:ext cx="575937" cy="786059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94F2F5A-2F78-83A4-C945-E4A4C7B3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2230191"/>
            <a:ext cx="575937" cy="786059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358A23D-9A01-5A32-F8E2-C00CB002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092679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1EA570BC-82F9-26E1-D824-A6DC75562D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955167"/>
            <a:ext cx="575937" cy="786059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785024-2024-64CB-8CFA-F2121CBD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3955168"/>
            <a:ext cx="575937" cy="786059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C714CAF-7025-4E95-F928-B7C105D8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3960317"/>
            <a:ext cx="575937" cy="786059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1D860A6-130C-0C03-A86A-84A2EBBB49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3955167"/>
            <a:ext cx="575937" cy="786059"/>
          </a:xfrm>
          <a:prstGeom prst="rect">
            <a:avLst/>
          </a:prstGeom>
        </p:spPr>
      </p:pic>
      <p:pic>
        <p:nvPicPr>
          <p:cNvPr id="19" name="Image 18" descr="Une image contenant habits, personne, jeans, Visage humain&#10;&#10;Description générée automatiquement">
            <a:extLst>
              <a:ext uri="{FF2B5EF4-FFF2-40B4-BE49-F238E27FC236}">
                <a16:creationId xmlns:a16="http://schemas.microsoft.com/office/drawing/2014/main" id="{1C8B5483-34A5-7575-CA25-437FC84BA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r="11499" b="57347"/>
          <a:stretch/>
        </p:blipFill>
        <p:spPr>
          <a:xfrm>
            <a:off x="5961344" y="3460283"/>
            <a:ext cx="1113135" cy="98976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006A72D9-910B-CD5C-DE8E-24DC933E6B8A}"/>
              </a:ext>
            </a:extLst>
          </p:cNvPr>
          <p:cNvGrpSpPr/>
          <p:nvPr/>
        </p:nvGrpSpPr>
        <p:grpSpPr>
          <a:xfrm>
            <a:off x="7069932" y="2565939"/>
            <a:ext cx="1601199" cy="1601199"/>
            <a:chOff x="6247400" y="2921708"/>
            <a:chExt cx="1490932" cy="1490932"/>
          </a:xfrm>
        </p:grpSpPr>
        <p:pic>
          <p:nvPicPr>
            <p:cNvPr id="21" name="Image 20" descr="Une image contenant texte, tableau blanc&#10;&#10;Description générée automatiquement">
              <a:extLst>
                <a:ext uri="{FF2B5EF4-FFF2-40B4-BE49-F238E27FC236}">
                  <a16:creationId xmlns:a16="http://schemas.microsoft.com/office/drawing/2014/main" id="{C6840563-8DFC-F088-0302-A2554779E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64319">
              <a:off x="6247400" y="2921708"/>
              <a:ext cx="1490932" cy="1490932"/>
            </a:xfrm>
            <a:prstGeom prst="rect">
              <a:avLst/>
            </a:prstGeom>
          </p:spPr>
        </p:pic>
        <p:pic>
          <p:nvPicPr>
            <p:cNvPr id="22" name="Image 21" descr="Une image contenant texte, capture d’écran, diagramme, ligne&#10;&#10;Description générée automatiquement">
              <a:extLst>
                <a:ext uri="{FF2B5EF4-FFF2-40B4-BE49-F238E27FC236}">
                  <a16:creationId xmlns:a16="http://schemas.microsoft.com/office/drawing/2014/main" id="{10BFE28C-8E4E-390C-0C10-15D0409D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80914">
              <a:off x="6394113" y="3162700"/>
              <a:ext cx="1200355" cy="948964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00EC09E2-0A49-189A-55A5-A8D239133467}"/>
              </a:ext>
            </a:extLst>
          </p:cNvPr>
          <p:cNvSpPr txBox="1"/>
          <p:nvPr/>
        </p:nvSpPr>
        <p:spPr>
          <a:xfrm>
            <a:off x="4418631" y="2424959"/>
            <a:ext cx="1263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“Nah.”</a:t>
            </a:r>
          </a:p>
        </p:txBody>
      </p:sp>
    </p:spTree>
    <p:extLst>
      <p:ext uri="{BB962C8B-B14F-4D97-AF65-F5344CB8AC3E}">
        <p14:creationId xmlns:p14="http://schemas.microsoft.com/office/powerpoint/2010/main" val="4203342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F7F6D-1EB1-B367-E391-1FA5D6460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AD55557-87A0-472B-DBA9-53477DD0C1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38985C-2C50-D504-633B-FCF819FA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highlighting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C4D547-A17D-A2E0-7772-404AA67B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90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DCB3882-1E78-8336-ED41-B04DFD454FFC}"/>
              </a:ext>
            </a:extLst>
          </p:cNvPr>
          <p:cNvSpPr txBox="1">
            <a:spLocks/>
          </p:cNvSpPr>
          <p:nvPr/>
        </p:nvSpPr>
        <p:spPr>
          <a:xfrm>
            <a:off x="804983" y="4487159"/>
            <a:ext cx="9847306" cy="20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mostly saw shades of grey to represent “less interesting” data</a:t>
            </a:r>
            <a:endParaRPr lang="en-GB" dirty="0">
              <a:solidFill>
                <a:srgbClr val="E76321"/>
              </a:solidFill>
            </a:endParaRPr>
          </a:p>
          <a:p>
            <a:r>
              <a:rPr lang="en-GB" dirty="0"/>
              <a:t>You can use highly desaturated colours/pastel instead</a:t>
            </a:r>
          </a:p>
          <a:p>
            <a:r>
              <a:rPr lang="en-GB" dirty="0"/>
              <a:t>The darker, more saturated shades are seen as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574AE-D4EC-A07F-246F-0866798D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83" y="1469330"/>
            <a:ext cx="6938841" cy="29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24FB-542A-828B-46A3-189FBFFE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3F5F71A-4FDD-21B4-8E41-226E106E06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A8A750-9670-437F-0024-5BC13862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6B657E-26BC-07C3-89F0-379633A4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91</a:t>
            </a:fld>
            <a:endParaRPr lang="fr-FR"/>
          </a:p>
        </p:txBody>
      </p:sp>
      <p:pic>
        <p:nvPicPr>
          <p:cNvPr id="10" name="Image 9" descr="Une image contenant capture d’écran, texte, Rectangle, cadre&#10;&#10;Description générée automatiquement">
            <a:extLst>
              <a:ext uri="{FF2B5EF4-FFF2-40B4-BE49-F238E27FC236}">
                <a16:creationId xmlns:a16="http://schemas.microsoft.com/office/drawing/2014/main" id="{B5C99679-AFC2-0DE7-DE69-6DB5DDEDE2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5860426" cy="5030787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DABCE27-B6E8-A9D5-797F-2CA45675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/>
          <a:lstStyle/>
          <a:p>
            <a:r>
              <a:rPr lang="en-GB" dirty="0"/>
              <a:t>This is a typical graph in </a:t>
            </a:r>
            <a:r>
              <a:rPr lang="en-GB" dirty="0">
                <a:solidFill>
                  <a:srgbClr val="E76321"/>
                </a:solidFill>
              </a:rPr>
              <a:t>big data</a:t>
            </a:r>
            <a:r>
              <a:rPr lang="en-GB" dirty="0"/>
              <a:t> (there are 2 million data points)</a:t>
            </a:r>
          </a:p>
          <a:p>
            <a:pPr lvl="1"/>
            <a:r>
              <a:rPr lang="en-GB" dirty="0"/>
              <a:t>It takes ages to render</a:t>
            </a:r>
          </a:p>
          <a:p>
            <a:pPr lvl="1"/>
            <a:r>
              <a:rPr lang="en-GB" dirty="0"/>
              <a:t>It is unreadable</a:t>
            </a:r>
          </a:p>
          <a:p>
            <a:pPr lvl="1"/>
            <a:r>
              <a:rPr lang="en-GB" dirty="0"/>
              <a:t>You can’t understand if there is an association or not</a:t>
            </a:r>
          </a:p>
          <a:p>
            <a:r>
              <a:rPr lang="en-GB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23707268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F4E35-305C-0AFF-DB01-78DCE946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F90FADC-E570-BD68-C17D-7D57766F2A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FDBD3A-1A0B-C0DC-E4B2-7BC8EF2D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Opacity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15FFA8-3273-D624-7834-503D004B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92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12F7229-3F6B-8E5F-3217-5BB27C02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quickest is to reduce the opacity of the points</a:t>
            </a:r>
          </a:p>
          <a:p>
            <a:pPr lvl="1"/>
            <a:r>
              <a:rPr lang="en-GB" dirty="0"/>
              <a:t>E.g. : </a:t>
            </a:r>
            <a:r>
              <a:rPr lang="en-GB" dirty="0" err="1">
                <a:solidFill>
                  <a:srgbClr val="E76321"/>
                </a:solidFill>
              </a:rPr>
              <a:t>geom_point</a:t>
            </a:r>
            <a:r>
              <a:rPr lang="en-GB" dirty="0">
                <a:solidFill>
                  <a:srgbClr val="E76321"/>
                </a:solidFill>
              </a:rPr>
              <a:t>(alpha = 0.001)</a:t>
            </a:r>
          </a:p>
          <a:p>
            <a:pPr lvl="1"/>
            <a:r>
              <a:rPr lang="en-GB" dirty="0"/>
              <a:t>Each points will be “more transparent”</a:t>
            </a:r>
          </a:p>
          <a:p>
            <a:pPr lvl="1"/>
            <a:r>
              <a:rPr lang="en-GB" dirty="0"/>
              <a:t>But the overlapping ones will become more</a:t>
            </a:r>
          </a:p>
          <a:p>
            <a:r>
              <a:rPr lang="en-GB" dirty="0"/>
              <a:t>You may need to fine-tune the alpha coefficient depending on how much data there is</a:t>
            </a:r>
          </a:p>
          <a:p>
            <a:endParaRPr lang="en-GB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0017105-EFD7-4617-45E7-D713E6C16E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" y="1308515"/>
            <a:ext cx="6325483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36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98DF-1244-EB7B-104D-31EBD715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58EAA33-4EC7-B876-8815-40632382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E3DE8E-19D2-2A3D-8D2E-445A40A5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1D binning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293B8A-1A58-6C63-3FD5-5668D35D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93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8EA7A3D-EA1B-2B01-E5F6-B910A183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Create percentiles of one of the axis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ntile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)</a:t>
            </a:r>
          </a:p>
          <a:p>
            <a:pPr lvl="1"/>
            <a:r>
              <a:rPr lang="en-GB" dirty="0">
                <a:cs typeface="Fira Code" pitchFamily="1" charset="0"/>
              </a:rPr>
              <a:t>Calculate the mean of the other axis for each percentile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group_by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+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summarise()</a:t>
            </a:r>
            <a:r>
              <a:rPr lang="en-GB" dirty="0">
                <a:cs typeface="Fira Code" pitchFamily="1" charset="0"/>
              </a:rPr>
              <a:t>)</a:t>
            </a:r>
            <a:endParaRPr lang="en-GB" dirty="0"/>
          </a:p>
          <a:p>
            <a:r>
              <a:rPr lang="en-GB" dirty="0"/>
              <a:t>The estimates might be less precise at extreme percentiles</a:t>
            </a:r>
          </a:p>
          <a:p>
            <a:pPr lvl="1"/>
            <a:r>
              <a:rPr lang="en-GB" dirty="0"/>
              <a:t>Also you can compute confidence interval</a:t>
            </a:r>
          </a:p>
          <a:p>
            <a:endParaRPr lang="en-GB" dirty="0"/>
          </a:p>
        </p:txBody>
      </p:sp>
      <p:pic>
        <p:nvPicPr>
          <p:cNvPr id="7" name="Image 6" descr="Une image contenant ligne, Tracé, diagramme, texte&#10;&#10;Description générée automatiquement">
            <a:extLst>
              <a:ext uri="{FF2B5EF4-FFF2-40B4-BE49-F238E27FC236}">
                <a16:creationId xmlns:a16="http://schemas.microsoft.com/office/drawing/2014/main" id="{A4BE3752-B76E-5FCE-FDC0-30AE7E76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587707"/>
            <a:ext cx="5980389" cy="51337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E009136-CEBA-239B-D4BE-DB996F421CD5}"/>
              </a:ext>
            </a:extLst>
          </p:cNvPr>
          <p:cNvSpPr/>
          <p:nvPr/>
        </p:nvSpPr>
        <p:spPr>
          <a:xfrm>
            <a:off x="613749" y="5167313"/>
            <a:ext cx="1186004" cy="1070526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F77C617-C328-F7CD-3A18-C1838BE5DC2D}"/>
              </a:ext>
            </a:extLst>
          </p:cNvPr>
          <p:cNvSpPr/>
          <p:nvPr/>
        </p:nvSpPr>
        <p:spPr>
          <a:xfrm>
            <a:off x="5357961" y="1690688"/>
            <a:ext cx="1186004" cy="1222582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C0040B8-2CCF-9642-8609-AE52B2A2DCF8}"/>
              </a:ext>
            </a:extLst>
          </p:cNvPr>
          <p:cNvSpPr txBox="1">
            <a:spLocks/>
          </p:cNvSpPr>
          <p:nvPr/>
        </p:nvSpPr>
        <p:spPr>
          <a:xfrm>
            <a:off x="1960497" y="5533343"/>
            <a:ext cx="2287782" cy="50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76321"/>
                </a:solidFill>
              </a:rPr>
              <a:t>Noise I think?</a:t>
            </a:r>
          </a:p>
        </p:txBody>
      </p:sp>
    </p:spTree>
    <p:extLst>
      <p:ext uri="{BB962C8B-B14F-4D97-AF65-F5344CB8AC3E}">
        <p14:creationId xmlns:p14="http://schemas.microsoft.com/office/powerpoint/2010/main" val="2796400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D538-D738-7CEF-DAFF-0C719537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FAA101-C1B4-F1B9-69A4-77B849FACD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D816D2-A940-FBD4-D57A-C1F24A9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2D densities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6BA2FA-D152-0931-C608-8C0C0665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94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A4E2FC-751F-99CA-C506-BDB5B17D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Automatically divides the plane in </a:t>
            </a:r>
            <a:r>
              <a:rPr lang="en-GB" i="1" dirty="0"/>
              <a:t>n</a:t>
            </a:r>
            <a:r>
              <a:rPr lang="en-GB" dirty="0"/>
              <a:t> bins (i.e. rectangles) and count the number of points in that bin</a:t>
            </a:r>
          </a:p>
          <a:p>
            <a:r>
              <a:rPr lang="en-GB" dirty="0"/>
              <a:t>100 bins here</a:t>
            </a:r>
          </a:p>
          <a:p>
            <a:r>
              <a:rPr lang="en-GB" dirty="0"/>
              <a:t>It’s a clearer than using opacity (but uglier)</a:t>
            </a:r>
          </a:p>
          <a:p>
            <a:endParaRPr lang="en-GB" dirty="0"/>
          </a:p>
        </p:txBody>
      </p:sp>
      <p:pic>
        <p:nvPicPr>
          <p:cNvPr id="6" name="Image 5" descr="Une image contenant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E4163F59-FF50-4677-7816-E43B004FD6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616871"/>
            <a:ext cx="5946416" cy="51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97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4C6A6-B633-576A-6305-861B2C6D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F26525-171C-0A9A-931F-6626E1E1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1E74C-431C-2C2E-2B30-84737E9C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DC6DF5-3AB8-A502-A8CB-9E3FD1C3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95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A3760C-1B5F-05AA-3D1A-500D4501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4166141-C504-EA36-D7EE-C01EA69AD01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Let’s introduce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plotly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(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website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is an alternative graphing library to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advantage: its graphs are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interactive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 can pan, move and zoom on the graph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Hovering with the mouse over a data point can give information about it (position, group…), or additional information of your choosing.</a:t>
            </a:r>
          </a:p>
          <a:p>
            <a:endParaRPr lang="en-GB" dirty="0">
              <a:solidFill>
                <a:srgbClr val="31A8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easiest way to use is to create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graph first, then to use the </a:t>
            </a:r>
            <a:r>
              <a:rPr lang="en-GB" dirty="0" err="1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ggplotly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function on it.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will make the graph interactive</a:t>
            </a:r>
          </a:p>
        </p:txBody>
      </p:sp>
    </p:spTree>
    <p:extLst>
      <p:ext uri="{BB962C8B-B14F-4D97-AF65-F5344CB8AC3E}">
        <p14:creationId xmlns:p14="http://schemas.microsoft.com/office/powerpoint/2010/main" val="42355373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78F5-CEED-D9A2-D8FF-B762F747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CB2A20-1B32-5B4E-4A24-22C72828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55D27E-3C2E-FF5F-7F9B-72163228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D091AA-94AE-946C-BA7F-18C01B8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96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443DE9-45A7-2D65-B118-C31527C4F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98952E2-FFF7-AFDE-F70D-EA4161477DF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Great in the context of interactive tools (e.g. dashboards)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Useless for written reports, and for most presentations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You’re better off using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you will find more documentation and additional packages for it</a:t>
            </a:r>
          </a:p>
        </p:txBody>
      </p:sp>
    </p:spTree>
    <p:extLst>
      <p:ext uri="{BB962C8B-B14F-4D97-AF65-F5344CB8AC3E}">
        <p14:creationId xmlns:p14="http://schemas.microsoft.com/office/powerpoint/2010/main" val="25281305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A2A3-8A08-B368-67C5-A95DA54A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6BED0EA-A84D-46E3-10E3-A8097B5C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2596BF-2473-FFBE-0707-547E7D24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plots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2ECBA4-DBCD-F1BA-7E16-FEAFC3C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97</a:t>
            </a:fld>
            <a:endParaRPr lang="fr-FR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F147B95B-F41F-9157-5C4A-B9A86EE5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254" y="449497"/>
            <a:ext cx="994292" cy="99429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5909492-B7E4-C761-A84B-0E0ED7768EA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Plotly offers the possibility of creating 3D plots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Interactive examples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here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Easy to do: you can specify a </a:t>
            </a:r>
            <a:r>
              <a:rPr lang="en-GB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z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variable in the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plot_ly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() function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 is </a:t>
            </a:r>
            <a:r>
              <a:rPr lang="en-GB" dirty="0">
                <a:solidFill>
                  <a:srgbClr val="E7632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hard to read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(because you must manipulate the cube), and of course because it must be interactive to be understood, this limits its usages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Maybe only consider a 3D graph when a 2D graph cannot give enough information</a:t>
            </a:r>
          </a:p>
        </p:txBody>
      </p:sp>
    </p:spTree>
    <p:extLst>
      <p:ext uri="{BB962C8B-B14F-4D97-AF65-F5344CB8AC3E}">
        <p14:creationId xmlns:p14="http://schemas.microsoft.com/office/powerpoint/2010/main" val="23398592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195B-D47E-7563-AA9A-CBBA421E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57243-A1C1-DD59-2444-E392C89C2F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05FE06-EE86-127E-1830-54170A81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598E32-9C32-3D55-3A8E-A1A1E6C4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7EA6DD-6BBD-14DA-E92C-253C5FA48165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390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Packages and Excel are good and all, but sometimes you will want to modify a graph in such a way that it is </a:t>
            </a:r>
            <a:r>
              <a:rPr lang="en-US" dirty="0">
                <a:solidFill>
                  <a:srgbClr val="E76321"/>
                </a:solidFill>
              </a:rPr>
              <a:t>not easily doable </a:t>
            </a:r>
            <a:r>
              <a:rPr lang="en-US" dirty="0"/>
              <a:t>on Excel or your preferred statistical language</a:t>
            </a:r>
          </a:p>
          <a:p>
            <a:r>
              <a:rPr lang="en-US" dirty="0"/>
              <a:t>Two solutions:</a:t>
            </a:r>
          </a:p>
          <a:p>
            <a:pPr lvl="1"/>
            <a:r>
              <a:rPr lang="en-US" dirty="0"/>
              <a:t>Give this task to someone else (e.g. graphic designer at your company), but </a:t>
            </a:r>
            <a:r>
              <a:rPr lang="en-US" dirty="0">
                <a:solidFill>
                  <a:srgbClr val="E76321"/>
                </a:solidFill>
              </a:rPr>
              <a:t>this takes time </a:t>
            </a:r>
            <a:r>
              <a:rPr lang="en-US" dirty="0"/>
              <a:t>and they will eventually hate doing all your dirty work</a:t>
            </a:r>
          </a:p>
          <a:p>
            <a:pPr lvl="1"/>
            <a:r>
              <a:rPr lang="en-US" dirty="0"/>
              <a:t>Do it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742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C50A-8A20-3D2D-8A7F-F9408423A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4F3E1D-517E-5086-48DC-535C423157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00A9DD-998D-D033-30D7-94AE2188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CA53A4-C882-307F-27C7-BFF5874B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AA4537-AACF-9109-B7A8-9F068916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199" y="1690687"/>
            <a:ext cx="7677841" cy="3633787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1F519D3-305C-68C9-5632-6EAF9E9BAD81}"/>
              </a:ext>
            </a:extLst>
          </p:cNvPr>
          <p:cNvSpPr txBox="1">
            <a:spLocks/>
          </p:cNvSpPr>
          <p:nvPr/>
        </p:nvSpPr>
        <p:spPr>
          <a:xfrm>
            <a:off x="778214" y="5469731"/>
            <a:ext cx="8718212" cy="125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the way, if you want good striking graphs like these, you will have to modify R outputs by hand</a:t>
            </a:r>
          </a:p>
        </p:txBody>
      </p:sp>
    </p:spTree>
    <p:extLst>
      <p:ext uri="{BB962C8B-B14F-4D97-AF65-F5344CB8AC3E}">
        <p14:creationId xmlns:p14="http://schemas.microsoft.com/office/powerpoint/2010/main" val="130845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17843</TotalTime>
  <Words>10011</Words>
  <Application>Microsoft Office PowerPoint</Application>
  <PresentationFormat>Grand écran</PresentationFormat>
  <Paragraphs>1497</Paragraphs>
  <Slides>155</Slides>
  <Notes>123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155</vt:i4>
      </vt:variant>
    </vt:vector>
  </HeadingPairs>
  <TitlesOfParts>
    <vt:vector size="165" baseType="lpstr">
      <vt:lpstr>Cambria Math</vt:lpstr>
      <vt:lpstr>Montserrat</vt:lpstr>
      <vt:lpstr>Aptos</vt:lpstr>
      <vt:lpstr>Esteban</vt:lpstr>
      <vt:lpstr>Fira Code</vt:lpstr>
      <vt:lpstr>Open Sans</vt:lpstr>
      <vt:lpstr>Source Sans Pro</vt:lpstr>
      <vt:lpstr>Aptos Narrow</vt:lpstr>
      <vt:lpstr>Arial</vt:lpstr>
      <vt:lpstr>Office Theme</vt:lpstr>
      <vt:lpstr>III. Interpretation, communication</vt:lpstr>
      <vt:lpstr>Last time</vt:lpstr>
      <vt:lpstr>Today</vt:lpstr>
      <vt:lpstr>References</vt:lpstr>
      <vt:lpstr>Decision makers</vt:lpstr>
      <vt:lpstr>Story time with a decision maker</vt:lpstr>
      <vt:lpstr>Measles</vt:lpstr>
      <vt:lpstr>So what do we do?</vt:lpstr>
      <vt:lpstr>Meetings that go wrong</vt:lpstr>
      <vt:lpstr>The most difficult part of the job</vt:lpstr>
      <vt:lpstr>Frustration, pt. 2</vt:lpstr>
      <vt:lpstr>How not to mess it up</vt:lpstr>
      <vt:lpstr>Communication dynamics (1)</vt:lpstr>
      <vt:lpstr>Communication dynamics (2)</vt:lpstr>
      <vt:lpstr>My take on vulgarising</vt:lpstr>
      <vt:lpstr>How I vulgarise (1)</vt:lpstr>
      <vt:lpstr>How I vulgarise (2)</vt:lpstr>
      <vt:lpstr>Preparation time</vt:lpstr>
      <vt:lpstr>What structure for a presentation?</vt:lpstr>
      <vt:lpstr>A shortlist of what to strongly avoid with non-technical people</vt:lpstr>
      <vt:lpstr>A shortlist of what you should do with non-technical people</vt:lpstr>
      <vt:lpstr>Three principles to follow with your visualisations</vt:lpstr>
      <vt:lpstr>Your tools</vt:lpstr>
      <vt:lpstr>Data-to-ink ratio</vt:lpstr>
      <vt:lpstr>What’s clutter?</vt:lpstr>
      <vt:lpstr>What’s clutter?</vt:lpstr>
      <vt:lpstr>What’s clutter?</vt:lpstr>
      <vt:lpstr>What’s clutter?</vt:lpstr>
      <vt:lpstr>What’s clutter?</vt:lpstr>
      <vt:lpstr>Data-to-ink, my two cents</vt:lpstr>
      <vt:lpstr>Your tools</vt:lpstr>
      <vt:lpstr>Text</vt:lpstr>
      <vt:lpstr>Active titles</vt:lpstr>
      <vt:lpstr>Explainers/annotations</vt:lpstr>
      <vt:lpstr>Explainers/annotations</vt:lpstr>
      <vt:lpstr>Your tools</vt:lpstr>
      <vt:lpstr>Descriptive tables</vt:lpstr>
      <vt:lpstr>Tables design</vt:lpstr>
      <vt:lpstr>Tables design</vt:lpstr>
      <vt:lpstr>Categorical: 1-way</vt:lpstr>
      <vt:lpstr>Categorical: 2-way (or cross-tabulation)</vt:lpstr>
      <vt:lpstr>Row or column percentage? Row</vt:lpstr>
      <vt:lpstr>Row or column percentage? Col</vt:lpstr>
      <vt:lpstr>Risk ratios (RRs)</vt:lpstr>
      <vt:lpstr>Odds ratios (ORs)</vt:lpstr>
      <vt:lpstr>Don’t mistake ORs for RRs</vt:lpstr>
      <vt:lpstr>Categorical: 3-way</vt:lpstr>
      <vt:lpstr>Continuous variable distribution</vt:lpstr>
      <vt:lpstr>Continuous X Categorical</vt:lpstr>
      <vt:lpstr>Continuous X categorical</vt:lpstr>
      <vt:lpstr>Continuous X continuous</vt:lpstr>
      <vt:lpstr>Tabyl</vt:lpstr>
      <vt:lpstr>Tabyl - Example</vt:lpstr>
      <vt:lpstr>Tabyl – Adorns </vt:lpstr>
      <vt:lpstr>Tabyl – Adorns example</vt:lpstr>
      <vt:lpstr>Exporting your tables (1)</vt:lpstr>
      <vt:lpstr>Exporting your tables (2)</vt:lpstr>
      <vt:lpstr>Openxlsx</vt:lpstr>
      <vt:lpstr>Your tools</vt:lpstr>
      <vt:lpstr>Graphs</vt:lpstr>
      <vt:lpstr>Types of visualisation</vt:lpstr>
      <vt:lpstr>Aesthetics of graphs</vt:lpstr>
      <vt:lpstr>Stacking aesthetics</vt:lpstr>
      <vt:lpstr>Stacking aesthetics</vt:lpstr>
      <vt:lpstr>Try to experiment</vt:lpstr>
      <vt:lpstr>Colours</vt:lpstr>
      <vt:lpstr>Three types of colour scales</vt:lpstr>
      <vt:lpstr>Categorical</vt:lpstr>
      <vt:lpstr>Categorical</vt:lpstr>
      <vt:lpstr>Sequential</vt:lpstr>
      <vt:lpstr>Sequential</vt:lpstr>
      <vt:lpstr>Diverging</vt:lpstr>
      <vt:lpstr>Colour choice convey cultural meaning</vt:lpstr>
      <vt:lpstr>Colour choice convey cultural meaning</vt:lpstr>
      <vt:lpstr>Colour blindness</vt:lpstr>
      <vt:lpstr>In graphs</vt:lpstr>
      <vt:lpstr>In graphs</vt:lpstr>
      <vt:lpstr>Colour scales for colour blindness</vt:lpstr>
      <vt:lpstr>Colour scales for colour blindness</vt:lpstr>
      <vt:lpstr>Foreground/background contrast</vt:lpstr>
      <vt:lpstr>Capturing attention</vt:lpstr>
      <vt:lpstr>Capturing attention</vt:lpstr>
      <vt:lpstr>Capturing attention</vt:lpstr>
      <vt:lpstr>In dataviz?</vt:lpstr>
      <vt:lpstr>In dataviz?</vt:lpstr>
      <vt:lpstr>In dataviz?</vt:lpstr>
      <vt:lpstr>In dataviz?</vt:lpstr>
      <vt:lpstr>Last one I promise</vt:lpstr>
      <vt:lpstr>How to do it on your graphs</vt:lpstr>
      <vt:lpstr>Colour scales for highlighting</vt:lpstr>
      <vt:lpstr>Big data graphs</vt:lpstr>
      <vt:lpstr>Big data graphs – Opacity</vt:lpstr>
      <vt:lpstr>Big data graphs – 1D binning</vt:lpstr>
      <vt:lpstr>Big data graphs – 2D densities</vt:lpstr>
      <vt:lpstr>Graphs: static vs. interactive</vt:lpstr>
      <vt:lpstr>Graphs: static vs. interactive</vt:lpstr>
      <vt:lpstr>3D plots</vt:lpstr>
      <vt:lpstr>Exporting and modifying graphs</vt:lpstr>
      <vt:lpstr>Exporting and modifying graphs</vt:lpstr>
      <vt:lpstr>Two big kinds of image files</vt:lpstr>
      <vt:lpstr>Raster</vt:lpstr>
      <vt:lpstr>Can you upscale tables/graphs?</vt:lpstr>
      <vt:lpstr>Vectors</vt:lpstr>
      <vt:lpstr>Graphs: raster vs vector (2)</vt:lpstr>
      <vt:lpstr>Graphs: raster vs vector (2)</vt:lpstr>
      <vt:lpstr>Why you should use vectors for graphs</vt:lpstr>
      <vt:lpstr>Image software</vt:lpstr>
      <vt:lpstr>Your tools</vt:lpstr>
      <vt:lpstr>Dashboards</vt:lpstr>
      <vt:lpstr>Dashboard inspiration</vt:lpstr>
      <vt:lpstr>Why dashboards? And when?</vt:lpstr>
      <vt:lpstr>The paid ones</vt:lpstr>
      <vt:lpstr>The free, flexible ones (i.e. the good ones)</vt:lpstr>
      <vt:lpstr>Présentation PowerPoint</vt:lpstr>
      <vt:lpstr>Front-end and back-end</vt:lpstr>
      <vt:lpstr>Front-end - Layout</vt:lpstr>
      <vt:lpstr>Front-end – Components</vt:lpstr>
      <vt:lpstr>Front-end</vt:lpstr>
      <vt:lpstr>Reactivity</vt:lpstr>
      <vt:lpstr>Your tools</vt:lpstr>
      <vt:lpstr>The what and the why</vt:lpstr>
      <vt:lpstr>Black box/White box</vt:lpstr>
      <vt:lpstr>The what</vt:lpstr>
      <vt:lpstr>The why</vt:lpstr>
      <vt:lpstr>The regression table</vt:lpstr>
      <vt:lpstr>Which columns to keep?</vt:lpstr>
      <vt:lpstr>Confidence intervals</vt:lpstr>
      <vt:lpstr>Proposed regression results design</vt:lpstr>
      <vt:lpstr>Alternative: dot plots</vt:lpstr>
      <vt:lpstr>Extracting further insights from your models</vt:lpstr>
      <vt:lpstr>HIV detection dataset example</vt:lpstr>
      <vt:lpstr>Logistic regression results</vt:lpstr>
      <vt:lpstr>Risk ratios in regressions</vt:lpstr>
      <vt:lpstr>Robust poisson regression</vt:lpstr>
      <vt:lpstr>New regression results</vt:lpstr>
      <vt:lpstr>Enter marginaleffects</vt:lpstr>
      <vt:lpstr>Individual fitted predictions</vt:lpstr>
      <vt:lpstr>Individual fitted predictions</vt:lpstr>
      <vt:lpstr>Counterfactual scenarios</vt:lpstr>
      <vt:lpstr>Counterfactual scenarios</vt:lpstr>
      <vt:lpstr>Counterfactual comparisons</vt:lpstr>
      <vt:lpstr>Counterfactual comparisons</vt:lpstr>
      <vt:lpstr>Conditional predictions</vt:lpstr>
      <vt:lpstr>Interpreting ML results: a warning</vt:lpstr>
      <vt:lpstr>Interpreting ML results</vt:lpstr>
      <vt:lpstr>Dalex</vt:lpstr>
      <vt:lpstr>Break-down plots</vt:lpstr>
      <vt:lpstr>Break-down plots</vt:lpstr>
      <vt:lpstr>Partial dependance plots</vt:lpstr>
      <vt:lpstr>Partial dependance plots</vt:lpstr>
      <vt:lpstr>Partial dependance plots</vt:lpstr>
      <vt:lpstr>Partial dependance plots</vt:lpstr>
      <vt:lpstr>Variable importance</vt:lpstr>
      <vt:lpstr>Variable importance</vt:lpstr>
      <vt:lpstr>Dalex &amp; marginaleffects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Scronias</dc:creator>
  <cp:lastModifiedBy>dimitri.scronias</cp:lastModifiedBy>
  <cp:revision>661</cp:revision>
  <dcterms:created xsi:type="dcterms:W3CDTF">2024-07-27T21:19:28Z</dcterms:created>
  <dcterms:modified xsi:type="dcterms:W3CDTF">2025-09-08T14:30:32Z</dcterms:modified>
</cp:coreProperties>
</file>